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30"/>
  </p:notesMasterIdLst>
  <p:handoutMasterIdLst>
    <p:handoutMasterId r:id="rId31"/>
  </p:handoutMasterIdLst>
  <p:sldIdLst>
    <p:sldId id="614" r:id="rId2"/>
    <p:sldId id="615" r:id="rId3"/>
    <p:sldId id="651" r:id="rId4"/>
    <p:sldId id="652" r:id="rId5"/>
    <p:sldId id="669" r:id="rId6"/>
    <p:sldId id="621" r:id="rId7"/>
    <p:sldId id="670" r:id="rId8"/>
    <p:sldId id="672" r:id="rId9"/>
    <p:sldId id="671" r:id="rId10"/>
    <p:sldId id="624" r:id="rId11"/>
    <p:sldId id="675" r:id="rId12"/>
    <p:sldId id="623" r:id="rId13"/>
    <p:sldId id="679" r:id="rId14"/>
    <p:sldId id="678" r:id="rId15"/>
    <p:sldId id="677" r:id="rId16"/>
    <p:sldId id="646" r:id="rId17"/>
    <p:sldId id="647" r:id="rId18"/>
    <p:sldId id="648" r:id="rId19"/>
    <p:sldId id="649" r:id="rId20"/>
    <p:sldId id="650" r:id="rId21"/>
    <p:sldId id="636" r:id="rId22"/>
    <p:sldId id="629" r:id="rId23"/>
    <p:sldId id="645" r:id="rId24"/>
    <p:sldId id="665" r:id="rId25"/>
    <p:sldId id="676" r:id="rId26"/>
    <p:sldId id="681" r:id="rId27"/>
    <p:sldId id="643" r:id="rId28"/>
    <p:sldId id="667" r:id="rId29"/>
  </p:sldIdLst>
  <p:sldSz cx="12192000" cy="6858000"/>
  <p:notesSz cx="7104063"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phael Voellmy" initials="RV" lastIdx="1" clrIdx="0">
    <p:extLst/>
  </p:cmAuthor>
  <p:cmAuthor id="2" name="Luzius Meisser" initials="LM" lastIdx="16" clrIdx="1">
    <p:extLst/>
  </p:cmAuthor>
  <p:cmAuthor id="3" name="Benedikt Bünz" initials="BB" lastIdx="3"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D961"/>
    <a:srgbClr val="FFCD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529" autoAdjust="0"/>
    <p:restoredTop sz="94669" autoAdjust="0"/>
  </p:normalViewPr>
  <p:slideViewPr>
    <p:cSldViewPr>
      <p:cViewPr>
        <p:scale>
          <a:sx n="75" d="100"/>
          <a:sy n="75" d="100"/>
        </p:scale>
        <p:origin x="1464" y="94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88" d="100"/>
          <a:sy n="88" d="100"/>
        </p:scale>
        <p:origin x="3084"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451283D-F331-46F1-AFA1-09CF5B693498}"/>
              </a:ext>
            </a:extLst>
          </p:cNvPr>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954A95B-D55D-477B-9775-8BCC45E210B3}"/>
              </a:ext>
            </a:extLst>
          </p:cNvPr>
          <p:cNvSpPr>
            <a:spLocks noGrp="1"/>
          </p:cNvSpPr>
          <p:nvPr>
            <p:ph type="dt" sz="quarter" idx="1"/>
          </p:nvPr>
        </p:nvSpPr>
        <p:spPr>
          <a:xfrm>
            <a:off x="4024313" y="0"/>
            <a:ext cx="3078162" cy="512763"/>
          </a:xfrm>
          <a:prstGeom prst="rect">
            <a:avLst/>
          </a:prstGeom>
        </p:spPr>
        <p:txBody>
          <a:bodyPr vert="horz" lIns="91440" tIns="45720" rIns="91440" bIns="45720" rtlCol="0"/>
          <a:lstStyle>
            <a:lvl1pPr algn="r">
              <a:defRPr sz="1200"/>
            </a:lvl1pPr>
          </a:lstStyle>
          <a:p>
            <a:fld id="{38474BDD-C46F-4103-990E-1B805597BA68}" type="datetimeFigureOut">
              <a:rPr lang="en-US" smtClean="0"/>
              <a:t>11/7/2017</a:t>
            </a:fld>
            <a:endParaRPr lang="en-US"/>
          </a:p>
        </p:txBody>
      </p:sp>
      <p:sp>
        <p:nvSpPr>
          <p:cNvPr id="4" name="Footer Placeholder 3">
            <a:extLst>
              <a:ext uri="{FF2B5EF4-FFF2-40B4-BE49-F238E27FC236}">
                <a16:creationId xmlns:a16="http://schemas.microsoft.com/office/drawing/2014/main" id="{E9FC2512-0030-4FE4-AC94-63D4740173BD}"/>
              </a:ext>
            </a:extLst>
          </p:cNvPr>
          <p:cNvSpPr>
            <a:spLocks noGrp="1"/>
          </p:cNvSpPr>
          <p:nvPr>
            <p:ph type="ftr" sz="quarter" idx="2"/>
          </p:nvPr>
        </p:nvSpPr>
        <p:spPr>
          <a:xfrm>
            <a:off x="0" y="9721850"/>
            <a:ext cx="3078163" cy="51276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8B30D45-C627-4B62-AB9C-87EC82087351}"/>
              </a:ext>
            </a:extLst>
          </p:cNvPr>
          <p:cNvSpPr>
            <a:spLocks noGrp="1"/>
          </p:cNvSpPr>
          <p:nvPr>
            <p:ph type="sldNum" sz="quarter" idx="3"/>
          </p:nvPr>
        </p:nvSpPr>
        <p:spPr>
          <a:xfrm>
            <a:off x="4024313" y="9721850"/>
            <a:ext cx="3078162" cy="512763"/>
          </a:xfrm>
          <a:prstGeom prst="rect">
            <a:avLst/>
          </a:prstGeom>
        </p:spPr>
        <p:txBody>
          <a:bodyPr vert="horz" lIns="91440" tIns="45720" rIns="91440" bIns="45720" rtlCol="0" anchor="b"/>
          <a:lstStyle>
            <a:lvl1pPr algn="r">
              <a:defRPr sz="1200"/>
            </a:lvl1pPr>
          </a:lstStyle>
          <a:p>
            <a:fld id="{11C69158-C294-4129-9174-D825B4C650ED}" type="slidenum">
              <a:rPr lang="en-US" smtClean="0"/>
              <a:t>‹#›</a:t>
            </a:fld>
            <a:endParaRPr lang="en-US"/>
          </a:p>
        </p:txBody>
      </p:sp>
    </p:spTree>
    <p:extLst>
      <p:ext uri="{BB962C8B-B14F-4D97-AF65-F5344CB8AC3E}">
        <p14:creationId xmlns:p14="http://schemas.microsoft.com/office/powerpoint/2010/main" val="1149370929"/>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1731"/>
          </a:xfrm>
          <a:prstGeom prst="rect">
            <a:avLst/>
          </a:prstGeom>
        </p:spPr>
        <p:txBody>
          <a:bodyPr vert="horz" lIns="96661" tIns="48331" rIns="96661" bIns="48331" rtlCol="0"/>
          <a:lstStyle>
            <a:lvl1pPr algn="l">
              <a:defRPr sz="1300"/>
            </a:lvl1pPr>
          </a:lstStyle>
          <a:p>
            <a:endParaRPr lang="de-CH"/>
          </a:p>
        </p:txBody>
      </p:sp>
      <p:sp>
        <p:nvSpPr>
          <p:cNvPr id="3" name="Date Placeholder 2"/>
          <p:cNvSpPr>
            <a:spLocks noGrp="1"/>
          </p:cNvSpPr>
          <p:nvPr>
            <p:ph type="dt" idx="1"/>
          </p:nvPr>
        </p:nvSpPr>
        <p:spPr>
          <a:xfrm>
            <a:off x="4023992" y="0"/>
            <a:ext cx="3078427" cy="511731"/>
          </a:xfrm>
          <a:prstGeom prst="rect">
            <a:avLst/>
          </a:prstGeom>
        </p:spPr>
        <p:txBody>
          <a:bodyPr vert="horz" lIns="96661" tIns="48331" rIns="96661" bIns="48331" rtlCol="0"/>
          <a:lstStyle>
            <a:lvl1pPr algn="r">
              <a:defRPr sz="1300"/>
            </a:lvl1pPr>
          </a:lstStyle>
          <a:p>
            <a:fld id="{B9E1C2AE-7FDA-4AEF-A017-938D8DB0C978}" type="datetimeFigureOut">
              <a:rPr lang="de-CH" smtClean="0"/>
              <a:t>07.11.2017</a:t>
            </a:fld>
            <a:endParaRPr lang="de-CH"/>
          </a:p>
        </p:txBody>
      </p:sp>
      <p:sp>
        <p:nvSpPr>
          <p:cNvPr id="4" name="Slide Image Placeholder 3"/>
          <p:cNvSpPr>
            <a:spLocks noGrp="1" noRot="1" noChangeAspect="1"/>
          </p:cNvSpPr>
          <p:nvPr>
            <p:ph type="sldImg" idx="2"/>
          </p:nvPr>
        </p:nvSpPr>
        <p:spPr>
          <a:xfrm>
            <a:off x="141288" y="768350"/>
            <a:ext cx="6821487" cy="3838575"/>
          </a:xfrm>
          <a:prstGeom prst="rect">
            <a:avLst/>
          </a:prstGeom>
          <a:noFill/>
          <a:ln w="12700">
            <a:solidFill>
              <a:prstClr val="black"/>
            </a:solidFill>
          </a:ln>
        </p:spPr>
        <p:txBody>
          <a:bodyPr vert="horz" lIns="96661" tIns="48331" rIns="96661" bIns="48331" rtlCol="0" anchor="ctr"/>
          <a:lstStyle/>
          <a:p>
            <a:endParaRPr lang="de-CH"/>
          </a:p>
        </p:txBody>
      </p:sp>
      <p:sp>
        <p:nvSpPr>
          <p:cNvPr id="5" name="Notes Placeholder 4"/>
          <p:cNvSpPr>
            <a:spLocks noGrp="1"/>
          </p:cNvSpPr>
          <p:nvPr>
            <p:ph type="body" sz="quarter" idx="3"/>
          </p:nvPr>
        </p:nvSpPr>
        <p:spPr>
          <a:xfrm>
            <a:off x="710407" y="4861441"/>
            <a:ext cx="5683250" cy="4605576"/>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9721106"/>
            <a:ext cx="3078427" cy="511731"/>
          </a:xfrm>
          <a:prstGeom prst="rect">
            <a:avLst/>
          </a:prstGeom>
        </p:spPr>
        <p:txBody>
          <a:bodyPr vert="horz" lIns="96661" tIns="48331" rIns="96661" bIns="48331" rtlCol="0" anchor="b"/>
          <a:lstStyle>
            <a:lvl1pPr algn="l">
              <a:defRPr sz="1300"/>
            </a:lvl1pPr>
          </a:lstStyle>
          <a:p>
            <a:endParaRPr lang="de-CH"/>
          </a:p>
        </p:txBody>
      </p:sp>
      <p:sp>
        <p:nvSpPr>
          <p:cNvPr id="7" name="Slide Number Placeholder 6"/>
          <p:cNvSpPr>
            <a:spLocks noGrp="1"/>
          </p:cNvSpPr>
          <p:nvPr>
            <p:ph type="sldNum" sz="quarter" idx="5"/>
          </p:nvPr>
        </p:nvSpPr>
        <p:spPr>
          <a:xfrm>
            <a:off x="4023992" y="9721106"/>
            <a:ext cx="3078427" cy="511731"/>
          </a:xfrm>
          <a:prstGeom prst="rect">
            <a:avLst/>
          </a:prstGeom>
        </p:spPr>
        <p:txBody>
          <a:bodyPr vert="horz" lIns="96661" tIns="48331" rIns="96661" bIns="48331" rtlCol="0" anchor="b"/>
          <a:lstStyle>
            <a:lvl1pPr algn="r">
              <a:defRPr sz="1300"/>
            </a:lvl1pPr>
          </a:lstStyle>
          <a:p>
            <a:fld id="{34465E4B-4431-4182-9AA4-196FF659A3D5}" type="slidenum">
              <a:rPr lang="de-CH" smtClean="0"/>
              <a:t>‹#›</a:t>
            </a:fld>
            <a:endParaRPr lang="de-CH"/>
          </a:p>
        </p:txBody>
      </p:sp>
    </p:spTree>
    <p:extLst>
      <p:ext uri="{BB962C8B-B14F-4D97-AF65-F5344CB8AC3E}">
        <p14:creationId xmlns:p14="http://schemas.microsoft.com/office/powerpoint/2010/main" val="1199489394"/>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1288" y="768350"/>
            <a:ext cx="6821487" cy="3838575"/>
          </a:xfrm>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3305697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1288" y="768350"/>
            <a:ext cx="6821487" cy="3838575"/>
          </a:xfrm>
        </p:spPr>
      </p:sp>
      <p:sp>
        <p:nvSpPr>
          <p:cNvPr id="3" name="Notizenplatzhalter 2"/>
          <p:cNvSpPr>
            <a:spLocks noGrp="1"/>
          </p:cNvSpPr>
          <p:nvPr>
            <p:ph type="body" idx="1"/>
          </p:nvPr>
        </p:nvSpPr>
        <p:spPr/>
        <p:txBody>
          <a:bodyPr/>
          <a:lstStyle/>
          <a:p>
            <a:r>
              <a:rPr lang="de-DE" dirty="0"/>
              <a:t>5:30 (3 min)</a:t>
            </a:r>
          </a:p>
        </p:txBody>
      </p:sp>
    </p:spTree>
    <p:extLst>
      <p:ext uri="{BB962C8B-B14F-4D97-AF65-F5344CB8AC3E}">
        <p14:creationId xmlns:p14="http://schemas.microsoft.com/office/powerpoint/2010/main" val="3465278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1288" y="768350"/>
            <a:ext cx="6821487" cy="3838575"/>
          </a:xfrm>
        </p:spPr>
      </p:sp>
      <p:sp>
        <p:nvSpPr>
          <p:cNvPr id="3" name="Notizenplatzhalter 2"/>
          <p:cNvSpPr>
            <a:spLocks noGrp="1"/>
          </p:cNvSpPr>
          <p:nvPr>
            <p:ph type="body" idx="1"/>
          </p:nvPr>
        </p:nvSpPr>
        <p:spPr/>
        <p:txBody>
          <a:bodyPr/>
          <a:lstStyle/>
          <a:p>
            <a:r>
              <a:rPr lang="de-DE" dirty="0"/>
              <a:t>5:30 (3 min)</a:t>
            </a:r>
          </a:p>
        </p:txBody>
      </p:sp>
    </p:spTree>
    <p:extLst>
      <p:ext uri="{BB962C8B-B14F-4D97-AF65-F5344CB8AC3E}">
        <p14:creationId xmlns:p14="http://schemas.microsoft.com/office/powerpoint/2010/main" val="3252177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83499" y="4149080"/>
            <a:ext cx="10363200" cy="792088"/>
          </a:xfrm>
        </p:spPr>
        <p:txBody>
          <a:bodyPr>
            <a:noAutofit/>
          </a:bodyPr>
          <a:lstStyle>
            <a:lvl1pPr algn="r">
              <a:defRPr sz="4800"/>
            </a:lvl1pPr>
          </a:lstStyle>
          <a:p>
            <a:r>
              <a:rPr lang="en-US" dirty="0"/>
              <a:t>Click to edit Master title style</a:t>
            </a:r>
            <a:endParaRPr lang="de-CH" dirty="0"/>
          </a:p>
        </p:txBody>
      </p:sp>
      <p:sp>
        <p:nvSpPr>
          <p:cNvPr id="3" name="Subtitle 2"/>
          <p:cNvSpPr>
            <a:spLocks noGrp="1"/>
          </p:cNvSpPr>
          <p:nvPr>
            <p:ph type="subTitle" idx="1"/>
          </p:nvPr>
        </p:nvSpPr>
        <p:spPr>
          <a:xfrm>
            <a:off x="3407701" y="4941168"/>
            <a:ext cx="8534400" cy="720080"/>
          </a:xfrm>
        </p:spPr>
        <p:txBody>
          <a:bodyPr>
            <a:normAutofit/>
          </a:bodyPr>
          <a:lstStyle>
            <a:lvl1pPr marL="0" indent="0" algn="r">
              <a:buNone/>
              <a:defRPr sz="2400" b="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de-CH" dirty="0"/>
          </a:p>
        </p:txBody>
      </p:sp>
    </p:spTree>
    <p:extLst>
      <p:ext uri="{BB962C8B-B14F-4D97-AF65-F5344CB8AC3E}">
        <p14:creationId xmlns:p14="http://schemas.microsoft.com/office/powerpoint/2010/main" val="4279083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95808" y="1351309"/>
            <a:ext cx="10972800" cy="4525963"/>
          </a:xfrm>
        </p:spPr>
        <p:txBody>
          <a:bodyPr/>
          <a:lstStyle>
            <a:lvl1pPr marL="342900" indent="-342900">
              <a:buFont typeface="Wingdings" panose="05000000000000000000" pitchFamily="2" charset="2"/>
              <a:buChar char="§"/>
              <a:defRPr>
                <a:latin typeface="Arimo" panose="020B0604020202020204" pitchFamily="34" charset="0"/>
                <a:ea typeface="Arimo" panose="020B0604020202020204" pitchFamily="34" charset="0"/>
                <a:cs typeface="Arimo" panose="020B0604020202020204" pitchFamily="34" charset="0"/>
              </a:defRPr>
            </a:lvl1pPr>
            <a:lvl2pPr>
              <a:defRPr>
                <a:latin typeface="Arimo" panose="020B0604020202020204" pitchFamily="34" charset="0"/>
                <a:ea typeface="Arimo" panose="020B0604020202020204" pitchFamily="34" charset="0"/>
                <a:cs typeface="Arimo" panose="020B0604020202020204" pitchFamily="34" charset="0"/>
              </a:defRPr>
            </a:lvl2pPr>
            <a:lvl3pPr>
              <a:defRPr>
                <a:latin typeface="Arimo" panose="020B0604020202020204" pitchFamily="34" charset="0"/>
                <a:ea typeface="Arimo" panose="020B0604020202020204" pitchFamily="34" charset="0"/>
                <a:cs typeface="Arimo" panose="020B0604020202020204" pitchFamily="34" charset="0"/>
              </a:defRPr>
            </a:lvl3pPr>
            <a:lvl4pPr>
              <a:defRPr>
                <a:latin typeface="Arimo" panose="020B0604020202020204" pitchFamily="34" charset="0"/>
                <a:ea typeface="Arimo" panose="020B0604020202020204" pitchFamily="34" charset="0"/>
                <a:cs typeface="Arimo" panose="020B0604020202020204" pitchFamily="34" charset="0"/>
              </a:defRPr>
            </a:lvl4pPr>
            <a:lvl5pPr>
              <a:defRPr>
                <a:latin typeface="Arimo" panose="020B0604020202020204" pitchFamily="34" charset="0"/>
                <a:ea typeface="Arimo" panose="020B0604020202020204" pitchFamily="34" charset="0"/>
                <a:cs typeface="Arimo"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CH" dirty="0"/>
          </a:p>
        </p:txBody>
      </p:sp>
      <p:sp>
        <p:nvSpPr>
          <p:cNvPr id="9" name="Slide Number Placeholder 8"/>
          <p:cNvSpPr>
            <a:spLocks noGrp="1"/>
          </p:cNvSpPr>
          <p:nvPr>
            <p:ph type="sldNum" sz="quarter" idx="12"/>
          </p:nvPr>
        </p:nvSpPr>
        <p:spPr>
          <a:xfrm>
            <a:off x="9936427" y="6187616"/>
            <a:ext cx="1659580" cy="720080"/>
          </a:xfrm>
          <a:prstGeom prst="rect">
            <a:avLst/>
          </a:prstGeom>
        </p:spPr>
        <p:txBody>
          <a:bodyPr/>
          <a:lstStyle/>
          <a:p>
            <a:fld id="{3CF05780-28C8-4D20-A7DE-D9C4057C9B74}" type="slidenum">
              <a:rPr lang="de-CH" smtClean="0"/>
              <a:pPr/>
              <a:t>‹#›</a:t>
            </a:fld>
            <a:endParaRPr lang="de-CH" dirty="0"/>
          </a:p>
        </p:txBody>
      </p:sp>
      <p:sp>
        <p:nvSpPr>
          <p:cNvPr id="10" name="Title 9"/>
          <p:cNvSpPr>
            <a:spLocks noGrp="1"/>
          </p:cNvSpPr>
          <p:nvPr>
            <p:ph type="title"/>
          </p:nvPr>
        </p:nvSpPr>
        <p:spPr/>
        <p:txBody>
          <a:bodyPr/>
          <a:lstStyle>
            <a:lvl1pPr>
              <a:defRPr b="0">
                <a:latin typeface="Eurostar Black Extended" panose="020B0900020202060204" pitchFamily="34" charset="0"/>
              </a:defRPr>
            </a:lvl1pPr>
          </a:lstStyle>
          <a:p>
            <a:r>
              <a:rPr lang="en-US" dirty="0"/>
              <a:t>Click to edit Master title style</a:t>
            </a:r>
            <a:endParaRPr lang="de-CH" dirty="0"/>
          </a:p>
        </p:txBody>
      </p:sp>
    </p:spTree>
    <p:extLst>
      <p:ext uri="{BB962C8B-B14F-4D97-AF65-F5344CB8AC3E}">
        <p14:creationId xmlns:p14="http://schemas.microsoft.com/office/powerpoint/2010/main" val="1405396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95808" y="1351309"/>
            <a:ext cx="10972800" cy="4525963"/>
          </a:xfrm>
        </p:spPr>
        <p:txBody>
          <a:bodyPr/>
          <a:lstStyle>
            <a:lvl1pPr marL="342900" indent="-342900">
              <a:buFont typeface="Wingdings" panose="05000000000000000000" pitchFamily="2" charset="2"/>
              <a:buChar cha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CH" dirty="0"/>
          </a:p>
        </p:txBody>
      </p:sp>
      <p:sp>
        <p:nvSpPr>
          <p:cNvPr id="10" name="Title 9"/>
          <p:cNvSpPr>
            <a:spLocks noGrp="1"/>
          </p:cNvSpPr>
          <p:nvPr>
            <p:ph type="title"/>
          </p:nvPr>
        </p:nvSpPr>
        <p:spPr/>
        <p:txBody>
          <a:bodyPr/>
          <a:lstStyle/>
          <a:p>
            <a:r>
              <a:rPr lang="en-US" dirty="0"/>
              <a:t>Click to edit Master title style</a:t>
            </a:r>
            <a:endParaRPr lang="de-CH" dirty="0"/>
          </a:p>
        </p:txBody>
      </p:sp>
    </p:spTree>
    <p:extLst>
      <p:ext uri="{BB962C8B-B14F-4D97-AF65-F5344CB8AC3E}">
        <p14:creationId xmlns:p14="http://schemas.microsoft.com/office/powerpoint/2010/main" val="3080681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Titelmasterformat durch Klicken bearbeiten</a:t>
            </a:r>
            <a:endParaRPr lang="de-CH" dirty="0"/>
          </a:p>
        </p:txBody>
      </p:sp>
      <p:sp>
        <p:nvSpPr>
          <p:cNvPr id="3" name="Inhaltsplatzhalter 2"/>
          <p:cNvSpPr>
            <a:spLocks noGrp="1"/>
          </p:cNvSpPr>
          <p:nvPr>
            <p:ph idx="1"/>
          </p:nvPr>
        </p:nvSpPr>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4" name="Datumsplatzhalter 3"/>
          <p:cNvSpPr>
            <a:spLocks noGrp="1"/>
          </p:cNvSpPr>
          <p:nvPr>
            <p:ph type="dt" sz="half" idx="10"/>
          </p:nvPr>
        </p:nvSpPr>
        <p:spPr>
          <a:xfrm>
            <a:off x="838200" y="6356352"/>
            <a:ext cx="2743200" cy="365125"/>
          </a:xfrm>
          <a:prstGeom prst="rect">
            <a:avLst/>
          </a:prstGeom>
        </p:spPr>
        <p:txBody>
          <a:bodyPr/>
          <a:lstStyle/>
          <a:p>
            <a:endParaRPr lang="de-CH"/>
          </a:p>
        </p:txBody>
      </p:sp>
      <p:sp>
        <p:nvSpPr>
          <p:cNvPr id="5" name="Fußzeilenplatzhalter 4"/>
          <p:cNvSpPr>
            <a:spLocks noGrp="1"/>
          </p:cNvSpPr>
          <p:nvPr>
            <p:ph type="ftr" sz="quarter" idx="11"/>
          </p:nvPr>
        </p:nvSpPr>
        <p:spPr>
          <a:xfrm>
            <a:off x="4038600" y="6356352"/>
            <a:ext cx="4114800" cy="365125"/>
          </a:xfrm>
          <a:prstGeom prst="rect">
            <a:avLst/>
          </a:prstGeom>
        </p:spPr>
        <p:txBody>
          <a:bodyPr/>
          <a:lstStyle/>
          <a:p>
            <a:endParaRPr lang="de-CH"/>
          </a:p>
        </p:txBody>
      </p:sp>
      <p:sp>
        <p:nvSpPr>
          <p:cNvPr id="6" name="Foliennummernplatzhalter 5"/>
          <p:cNvSpPr>
            <a:spLocks noGrp="1"/>
          </p:cNvSpPr>
          <p:nvPr>
            <p:ph type="sldNum" sz="quarter" idx="12"/>
          </p:nvPr>
        </p:nvSpPr>
        <p:spPr>
          <a:xfrm>
            <a:off x="8610600" y="6356352"/>
            <a:ext cx="2743200" cy="365125"/>
          </a:xfrm>
          <a:prstGeom prst="rect">
            <a:avLst/>
          </a:prstGeom>
        </p:spPr>
        <p:txBody>
          <a:bodyPr/>
          <a:lstStyle/>
          <a:p>
            <a:fld id="{86BCC5D7-56B6-4177-A7EA-BF77893F27B0}" type="slidenum">
              <a:rPr lang="de-CH" smtClean="0"/>
              <a:t>‹#›</a:t>
            </a:fld>
            <a:endParaRPr lang="de-CH"/>
          </a:p>
        </p:txBody>
      </p:sp>
    </p:spTree>
    <p:extLst>
      <p:ext uri="{BB962C8B-B14F-4D97-AF65-F5344CB8AC3E}">
        <p14:creationId xmlns:p14="http://schemas.microsoft.com/office/powerpoint/2010/main" val="379101969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3339" y="0"/>
            <a:ext cx="10478955" cy="1143000"/>
          </a:xfrm>
          <a:prstGeom prst="rect">
            <a:avLst/>
          </a:prstGeom>
        </p:spPr>
        <p:txBody>
          <a:bodyPr vert="horz" lIns="91440" tIns="45720" rIns="91440" bIns="45720" rtlCol="0" anchor="ctr">
            <a:noAutofit/>
          </a:bodyPr>
          <a:lstStyle/>
          <a:p>
            <a:r>
              <a:rPr lang="en-US" dirty="0"/>
              <a:t>Click to edit Master title style</a:t>
            </a:r>
            <a:endParaRPr lang="de-CH" dirty="0"/>
          </a:p>
        </p:txBody>
      </p:sp>
      <p:sp>
        <p:nvSpPr>
          <p:cNvPr id="3" name="Text Placeholder 2"/>
          <p:cNvSpPr>
            <a:spLocks noGrp="1"/>
          </p:cNvSpPr>
          <p:nvPr>
            <p:ph type="body" idx="1"/>
          </p:nvPr>
        </p:nvSpPr>
        <p:spPr>
          <a:xfrm>
            <a:off x="143339"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CH" dirty="0"/>
          </a:p>
        </p:txBody>
      </p:sp>
    </p:spTree>
    <p:extLst>
      <p:ext uri="{BB962C8B-B14F-4D97-AF65-F5344CB8AC3E}">
        <p14:creationId xmlns:p14="http://schemas.microsoft.com/office/powerpoint/2010/main" val="251220297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708" r:id="rId3"/>
    <p:sldLayoutId id="2147483709" r:id="rId4"/>
  </p:sldLayoutIdLst>
  <p:hf sldNum="0" hdr="0" ftr="0" dt="0"/>
  <p:txStyles>
    <p:titleStyle>
      <a:lvl1pPr algn="l" defTabSz="914400" rtl="0" eaLnBrk="1" latinLnBrk="0" hangingPunct="1">
        <a:spcBef>
          <a:spcPct val="0"/>
        </a:spcBef>
        <a:buNone/>
        <a:defRPr sz="2800" b="0" i="0" kern="1200">
          <a:solidFill>
            <a:schemeClr val="tx2">
              <a:lumMod val="50000"/>
            </a:schemeClr>
          </a:solidFill>
          <a:latin typeface="Eurostar Black Extended" panose="020B0900020202060204" pitchFamily="34" charset="0"/>
          <a:ea typeface="Eurostar Black Extended" panose="020B0900020202060204" pitchFamily="34" charset="0"/>
          <a:cs typeface="Eurostar Black Extended" panose="020B0900020202060204"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2">
              <a:lumMod val="50000"/>
            </a:schemeClr>
          </a:solidFill>
          <a:latin typeface="Arimo" panose="020B0604020202020204" pitchFamily="34" charset="0"/>
          <a:ea typeface="Arimo" panose="020B0604020202020204" pitchFamily="34" charset="0"/>
          <a:cs typeface="Arimo" panose="020B0604020202020204" pitchFamily="34" charset="0"/>
        </a:defRPr>
      </a:lvl1pPr>
      <a:lvl2pPr marL="742950" indent="-285750" algn="l" defTabSz="914400" rtl="0" eaLnBrk="1" latinLnBrk="0" hangingPunct="1">
        <a:spcBef>
          <a:spcPct val="20000"/>
        </a:spcBef>
        <a:buFont typeface="Arial" pitchFamily="34" charset="0"/>
        <a:buChar char="–"/>
        <a:defRPr sz="2400" kern="1200">
          <a:solidFill>
            <a:schemeClr val="tx2">
              <a:lumMod val="50000"/>
            </a:schemeClr>
          </a:solidFill>
          <a:latin typeface="Arimo" panose="020B0604020202020204" pitchFamily="34" charset="0"/>
          <a:ea typeface="Arimo" panose="020B0604020202020204" pitchFamily="34" charset="0"/>
          <a:cs typeface="Arimo" panose="020B060402020202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2">
              <a:lumMod val="50000"/>
            </a:schemeClr>
          </a:solidFill>
          <a:latin typeface="Arimo" panose="020B0604020202020204" pitchFamily="34" charset="0"/>
          <a:ea typeface="Arimo" panose="020B0604020202020204" pitchFamily="34" charset="0"/>
          <a:cs typeface="Arimo"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2">
              <a:lumMod val="50000"/>
            </a:schemeClr>
          </a:solidFill>
          <a:latin typeface="Arimo" panose="020B0604020202020204" pitchFamily="34" charset="0"/>
          <a:ea typeface="Arimo" panose="020B0604020202020204" pitchFamily="34" charset="0"/>
          <a:cs typeface="Arimo" panose="020B060402020202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2">
              <a:lumMod val="50000"/>
            </a:schemeClr>
          </a:solidFill>
          <a:latin typeface="Arimo" panose="020B0604020202020204" pitchFamily="34" charset="0"/>
          <a:ea typeface="Arimo" panose="020B0604020202020204" pitchFamily="34" charset="0"/>
          <a:cs typeface="Arimo"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image" Target="../media/image26.jpeg"/><Relationship Id="rId1" Type="http://schemas.openxmlformats.org/officeDocument/2006/relationships/slideLayout" Target="../slideLayouts/slideLayout3.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3.jpeg"/></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jpeg"/><Relationship Id="rId1" Type="http://schemas.openxmlformats.org/officeDocument/2006/relationships/slideLayout" Target="../slideLayouts/slideLayout3.xml"/><Relationship Id="rId6" Type="http://schemas.openxmlformats.org/officeDocument/2006/relationships/image" Target="../media/image39.jpeg"/><Relationship Id="rId11" Type="http://schemas.openxmlformats.org/officeDocument/2006/relationships/image" Target="../media/image44.jpeg"/><Relationship Id="rId5" Type="http://schemas.openxmlformats.org/officeDocument/2006/relationships/image" Target="../media/image38.png"/><Relationship Id="rId10" Type="http://schemas.openxmlformats.org/officeDocument/2006/relationships/image" Target="../media/image43.jpeg"/><Relationship Id="rId4" Type="http://schemas.openxmlformats.org/officeDocument/2006/relationships/image" Target="../media/image37.png"/><Relationship Id="rId9"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hyperlink" Target="https://www.cnbc.com/2017/08/09/initial-coin-offerings-surpass-early-stage-venture-capital-funding.html" TargetMode="External"/><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refind.com/Luzius?invite=EVYnDA8FMD"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johnhcochrane.blogspot.ch/2017/07/pollyanna.html"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5200" y="0"/>
            <a:ext cx="21319729" cy="6957392"/>
          </a:xfrm>
          <a:prstGeom prst="rect">
            <a:avLst/>
          </a:prstGeom>
        </p:spPr>
      </p:pic>
      <p:sp>
        <p:nvSpPr>
          <p:cNvPr id="2" name="Title 1"/>
          <p:cNvSpPr>
            <a:spLocks noGrp="1"/>
          </p:cNvSpPr>
          <p:nvPr>
            <p:ph type="ctrTitle"/>
          </p:nvPr>
        </p:nvSpPr>
        <p:spPr>
          <a:xfrm>
            <a:off x="267430" y="4309065"/>
            <a:ext cx="8780512" cy="648072"/>
          </a:xfrm>
        </p:spPr>
        <p:txBody>
          <a:bodyPr/>
          <a:lstStyle/>
          <a:p>
            <a:pPr algn="l" fontAlgn="base"/>
            <a:r>
              <a:rPr lang="en-US" sz="2000" b="1" dirty="0">
                <a:ea typeface="Gill Sans" charset="0"/>
                <a:cs typeface="Gill Sans" charset="0"/>
              </a:rPr>
              <a:t>THE INTERNET OF FINANCE</a:t>
            </a:r>
          </a:p>
        </p:txBody>
      </p:sp>
      <p:sp>
        <p:nvSpPr>
          <p:cNvPr id="6" name="Textfeld 5"/>
          <p:cNvSpPr txBox="1"/>
          <p:nvPr/>
        </p:nvSpPr>
        <p:spPr>
          <a:xfrm>
            <a:off x="267430" y="4869160"/>
            <a:ext cx="8960410" cy="584775"/>
          </a:xfrm>
          <a:prstGeom prst="rect">
            <a:avLst/>
          </a:prstGeom>
          <a:noFill/>
        </p:spPr>
        <p:txBody>
          <a:bodyPr wrap="square" rtlCol="0">
            <a:spAutoFit/>
          </a:bodyPr>
          <a:lstStyle/>
          <a:p>
            <a:r>
              <a:rPr lang="de-CH" sz="1600" dirty="0">
                <a:solidFill>
                  <a:schemeClr val="tx2">
                    <a:lumMod val="50000"/>
                  </a:schemeClr>
                </a:solidFill>
                <a:latin typeface="Arimo" panose="020B0604020202020204" pitchFamily="34" charset="0"/>
                <a:ea typeface="Arimo" panose="020B0604020202020204" pitchFamily="34" charset="0"/>
                <a:cs typeface="Arimo" panose="020B0604020202020204" pitchFamily="34" charset="0"/>
              </a:rPr>
              <a:t>KEYNOTE BY LUZIUS MEISSER</a:t>
            </a:r>
          </a:p>
          <a:p>
            <a:r>
              <a:rPr lang="de-CH" sz="1600" dirty="0">
                <a:solidFill>
                  <a:schemeClr val="tx2">
                    <a:lumMod val="50000"/>
                  </a:schemeClr>
                </a:solidFill>
                <a:latin typeface="Arimo" panose="020B0604020202020204" pitchFamily="34" charset="0"/>
                <a:ea typeface="Arimo" panose="020B0604020202020204" pitchFamily="34" charset="0"/>
                <a:cs typeface="Arimo" panose="020B0604020202020204" pitchFamily="34" charset="0"/>
              </a:rPr>
              <a:t>COMPUTER SCIENTIST AND ECONOMIST</a:t>
            </a:r>
            <a:endParaRPr lang="en-US" sz="1600" dirty="0">
              <a:solidFill>
                <a:schemeClr val="tx2">
                  <a:lumMod val="50000"/>
                </a:schemeClr>
              </a:solidFill>
              <a:latin typeface="Arimo" panose="020B0604020202020204" pitchFamily="34" charset="0"/>
              <a:ea typeface="Arimo" panose="020B0604020202020204" pitchFamily="34" charset="0"/>
              <a:cs typeface="Arimo" panose="020B0604020202020204" pitchFamily="34" charset="0"/>
            </a:endParaRPr>
          </a:p>
        </p:txBody>
      </p:sp>
    </p:spTree>
    <p:extLst>
      <p:ext uri="{BB962C8B-B14F-4D97-AF65-F5344CB8AC3E}">
        <p14:creationId xmlns:p14="http://schemas.microsoft.com/office/powerpoint/2010/main" val="33170880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3851F576-FE43-4E8D-B7D7-DFB6E5ACA1F6}"/>
              </a:ext>
            </a:extLst>
          </p:cNvPr>
          <p:cNvSpPr/>
          <p:nvPr/>
        </p:nvSpPr>
        <p:spPr>
          <a:xfrm>
            <a:off x="0" y="-1"/>
            <a:ext cx="12504712" cy="6924717"/>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 name="Grafik 3"/>
          <p:cNvPicPr>
            <a:picLocks noChangeAspect="1"/>
          </p:cNvPicPr>
          <p:nvPr/>
        </p:nvPicPr>
        <p:blipFill>
          <a:blip r:embed="rId2"/>
          <a:stretch>
            <a:fillRect/>
          </a:stretch>
        </p:blipFill>
        <p:spPr>
          <a:xfrm>
            <a:off x="4435872" y="437201"/>
            <a:ext cx="8064896" cy="6050312"/>
          </a:xfrm>
          <a:prstGeom prst="rect">
            <a:avLst/>
          </a:prstGeom>
        </p:spPr>
      </p:pic>
      <p:sp>
        <p:nvSpPr>
          <p:cNvPr id="5" name="Textfeld 4"/>
          <p:cNvSpPr txBox="1"/>
          <p:nvPr/>
        </p:nvSpPr>
        <p:spPr>
          <a:xfrm>
            <a:off x="191344" y="260648"/>
            <a:ext cx="4536504" cy="523220"/>
          </a:xfrm>
          <a:prstGeom prst="rect">
            <a:avLst/>
          </a:prstGeom>
          <a:noFill/>
        </p:spPr>
        <p:txBody>
          <a:bodyPr wrap="square" rtlCol="0">
            <a:spAutoFit/>
          </a:bodyPr>
          <a:lstStyle/>
          <a:p>
            <a:r>
              <a:rPr lang="de-CH" sz="2800" dirty="0">
                <a:solidFill>
                  <a:schemeClr val="bg1"/>
                </a:solidFill>
                <a:latin typeface="Eurostar Black Extended" panose="020B0900020202060204" pitchFamily="34" charset="0"/>
              </a:rPr>
              <a:t>BITCOIN VISION</a:t>
            </a:r>
          </a:p>
        </p:txBody>
      </p:sp>
      <p:sp>
        <p:nvSpPr>
          <p:cNvPr id="7" name="TextBox 6">
            <a:extLst>
              <a:ext uri="{FF2B5EF4-FFF2-40B4-BE49-F238E27FC236}">
                <a16:creationId xmlns:a16="http://schemas.microsoft.com/office/drawing/2014/main" id="{9221D524-B4BD-4D57-A0A7-FDFD584B1C38}"/>
              </a:ext>
            </a:extLst>
          </p:cNvPr>
          <p:cNvSpPr txBox="1"/>
          <p:nvPr/>
        </p:nvSpPr>
        <p:spPr>
          <a:xfrm>
            <a:off x="191344" y="1044517"/>
            <a:ext cx="4096568" cy="2677656"/>
          </a:xfrm>
          <a:prstGeom prst="rect">
            <a:avLst/>
          </a:prstGeom>
          <a:noFill/>
        </p:spPr>
        <p:txBody>
          <a:bodyPr wrap="square" rtlCol="0">
            <a:spAutoFit/>
          </a:bodyPr>
          <a:lstStyle/>
          <a:p>
            <a:r>
              <a:rPr lang="en-US" sz="2400" dirty="0">
                <a:solidFill>
                  <a:schemeClr val="bg1"/>
                </a:solidFill>
                <a:latin typeface="Arimo" panose="020B0604020202020204" pitchFamily="34" charset="0"/>
                <a:ea typeface="Arimo" panose="020B0604020202020204" pitchFamily="34" charset="0"/>
                <a:cs typeface="Arimo" panose="020B0604020202020204" pitchFamily="34" charset="0"/>
              </a:rPr>
              <a:t>A decentralized, world-wide and free financial system.</a:t>
            </a:r>
          </a:p>
          <a:p>
            <a:endParaRPr lang="en-US" sz="2400" dirty="0">
              <a:solidFill>
                <a:schemeClr val="bg1"/>
              </a:solidFill>
              <a:latin typeface="Arimo" panose="020B0604020202020204" pitchFamily="34" charset="0"/>
              <a:ea typeface="Arimo" panose="020B0604020202020204" pitchFamily="34" charset="0"/>
              <a:cs typeface="Arimo" panose="020B0604020202020204" pitchFamily="34" charset="0"/>
            </a:endParaRPr>
          </a:p>
          <a:p>
            <a:r>
              <a:rPr lang="en-US" sz="2400" dirty="0">
                <a:solidFill>
                  <a:schemeClr val="bg1"/>
                </a:solidFill>
                <a:latin typeface="Arimo" panose="020B0604020202020204" pitchFamily="34" charset="0"/>
                <a:ea typeface="Arimo" panose="020B0604020202020204" pitchFamily="34" charset="0"/>
                <a:cs typeface="Arimo" panose="020B0604020202020204" pitchFamily="34" charset="0"/>
              </a:rPr>
              <a:t>An Internet of Finance.</a:t>
            </a:r>
          </a:p>
          <a:p>
            <a:endParaRPr lang="en-US" sz="2400" dirty="0">
              <a:solidFill>
                <a:schemeClr val="bg1"/>
              </a:solidFill>
              <a:latin typeface="Arimo" panose="020B0604020202020204" pitchFamily="34" charset="0"/>
              <a:ea typeface="Arimo" panose="020B0604020202020204" pitchFamily="34" charset="0"/>
              <a:cs typeface="Arimo" panose="020B0604020202020204" pitchFamily="34" charset="0"/>
            </a:endParaRPr>
          </a:p>
          <a:p>
            <a:r>
              <a:rPr lang="en-US" sz="2400" dirty="0">
                <a:solidFill>
                  <a:schemeClr val="bg1"/>
                </a:solidFill>
                <a:latin typeface="Arimo" panose="020B0604020202020204" pitchFamily="34" charset="0"/>
                <a:ea typeface="Arimo" panose="020B0604020202020204" pitchFamily="34" charset="0"/>
                <a:cs typeface="Arimo" panose="020B0604020202020204" pitchFamily="34" charset="0"/>
              </a:rPr>
              <a:t>Anyone can transact with anyone else at any time.</a:t>
            </a:r>
          </a:p>
        </p:txBody>
      </p:sp>
    </p:spTree>
    <p:extLst>
      <p:ext uri="{BB962C8B-B14F-4D97-AF65-F5344CB8AC3E}">
        <p14:creationId xmlns:p14="http://schemas.microsoft.com/office/powerpoint/2010/main" val="979999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954890" y="1412776"/>
            <a:ext cx="7685726" cy="2713196"/>
          </a:xfrm>
        </p:spPr>
        <p:txBody>
          <a:bodyPr>
            <a:normAutofit/>
          </a:bodyPr>
          <a:lstStyle/>
          <a:p>
            <a:pPr marL="0" indent="0">
              <a:buNone/>
            </a:pPr>
            <a:r>
              <a:rPr lang="en-US" sz="2400" dirty="0"/>
              <a:t>Obama (former president of the US federal government) on encrypted phones:</a:t>
            </a:r>
            <a:br>
              <a:rPr lang="en-US" sz="2400" dirty="0"/>
            </a:br>
            <a:r>
              <a:rPr lang="en-US" sz="2400" dirty="0"/>
              <a:t>“If the government can't get in, then everybody is walking around with a Swiss Bank account in their pocket.”</a:t>
            </a:r>
          </a:p>
        </p:txBody>
      </p:sp>
      <p:sp>
        <p:nvSpPr>
          <p:cNvPr id="3" name="Titel 2"/>
          <p:cNvSpPr>
            <a:spLocks noGrp="1"/>
          </p:cNvSpPr>
          <p:nvPr>
            <p:ph type="title"/>
          </p:nvPr>
        </p:nvSpPr>
        <p:spPr/>
        <p:txBody>
          <a:bodyPr/>
          <a:lstStyle/>
          <a:p>
            <a:r>
              <a:rPr lang="de-CH" dirty="0"/>
              <a:t>CYPHERPUNKS</a:t>
            </a:r>
            <a:endParaRPr lang="en-US" dirty="0"/>
          </a:p>
        </p:txBody>
      </p:sp>
      <p:pic>
        <p:nvPicPr>
          <p:cNvPr id="6" name="Grafik 5"/>
          <p:cNvPicPr>
            <a:picLocks noChangeAspect="1"/>
          </p:cNvPicPr>
          <p:nvPr/>
        </p:nvPicPr>
        <p:blipFill>
          <a:blip r:embed="rId2"/>
          <a:stretch>
            <a:fillRect/>
          </a:stretch>
        </p:blipFill>
        <p:spPr>
          <a:xfrm>
            <a:off x="335360" y="1412776"/>
            <a:ext cx="3619531" cy="2713196"/>
          </a:xfrm>
          <a:prstGeom prst="rect">
            <a:avLst/>
          </a:prstGeom>
        </p:spPr>
      </p:pic>
      <p:pic>
        <p:nvPicPr>
          <p:cNvPr id="9" name="Picture 4" descr="http://www.kultx.cz/wp-content/uploads/the_lone_gunmen_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361" y="4221087"/>
            <a:ext cx="3619531" cy="2326404"/>
          </a:xfrm>
          <a:prstGeom prst="rect">
            <a:avLst/>
          </a:prstGeom>
          <a:noFill/>
          <a:extLst>
            <a:ext uri="{909E8E84-426E-40DD-AFC4-6F175D3DCCD1}">
              <a14:hiddenFill xmlns:a14="http://schemas.microsoft.com/office/drawing/2010/main">
                <a:solidFill>
                  <a:srgbClr val="FFFFFF"/>
                </a:solidFill>
              </a14:hiddenFill>
            </a:ext>
          </a:extLst>
        </p:spPr>
      </p:pic>
      <p:sp>
        <p:nvSpPr>
          <p:cNvPr id="10" name="Inhaltsplatzhalter 1"/>
          <p:cNvSpPr txBox="1">
            <a:spLocks/>
          </p:cNvSpPr>
          <p:nvPr/>
        </p:nvSpPr>
        <p:spPr>
          <a:xfrm>
            <a:off x="3954890" y="4221087"/>
            <a:ext cx="7685726" cy="271319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anose="05000000000000000000" pitchFamily="2" charset="2"/>
              <a:buChar char="§"/>
              <a:defRPr sz="3200" kern="1200">
                <a:solidFill>
                  <a:schemeClr val="tx2">
                    <a:lumMod val="50000"/>
                  </a:schemeClr>
                </a:solidFill>
                <a:latin typeface="Segoe UI Light" pitchFamily="34" charset="0"/>
                <a:ea typeface="+mn-ea"/>
                <a:cs typeface="Segoe UI Light" pitchFamily="34" charset="0"/>
              </a:defRPr>
            </a:lvl1pPr>
            <a:lvl2pPr marL="742950" indent="-285750" algn="l" defTabSz="914400" rtl="0" eaLnBrk="1" latinLnBrk="0" hangingPunct="1">
              <a:spcBef>
                <a:spcPct val="20000"/>
              </a:spcBef>
              <a:buFont typeface="Arial" pitchFamily="34" charset="0"/>
              <a:buChar char="–"/>
              <a:defRPr sz="2400" kern="1200">
                <a:solidFill>
                  <a:schemeClr val="tx2">
                    <a:lumMod val="50000"/>
                  </a:schemeClr>
                </a:solidFill>
                <a:latin typeface="Segoe UI Light" pitchFamily="34" charset="0"/>
                <a:ea typeface="+mn-ea"/>
                <a:cs typeface="Segoe UI Light" pitchFamily="34" charset="0"/>
              </a:defRPr>
            </a:lvl2pPr>
            <a:lvl3pPr marL="1143000" indent="-228600" algn="l" defTabSz="914400" rtl="0" eaLnBrk="1" latinLnBrk="0" hangingPunct="1">
              <a:spcBef>
                <a:spcPct val="20000"/>
              </a:spcBef>
              <a:buFont typeface="Arial" pitchFamily="34" charset="0"/>
              <a:buChar char="•"/>
              <a:defRPr sz="2400" kern="1200">
                <a:solidFill>
                  <a:schemeClr val="tx2">
                    <a:lumMod val="50000"/>
                  </a:schemeClr>
                </a:solidFill>
                <a:latin typeface="Segoe UI Light" pitchFamily="34" charset="0"/>
                <a:ea typeface="+mn-ea"/>
                <a:cs typeface="Segoe UI Light" pitchFamily="34" charset="0"/>
              </a:defRPr>
            </a:lvl3pPr>
            <a:lvl4pPr marL="1600200" indent="-228600" algn="l" defTabSz="914400" rtl="0" eaLnBrk="1" latinLnBrk="0" hangingPunct="1">
              <a:spcBef>
                <a:spcPct val="20000"/>
              </a:spcBef>
              <a:buFont typeface="Arial" pitchFamily="34" charset="0"/>
              <a:buChar char="–"/>
              <a:defRPr sz="2000" kern="1200">
                <a:solidFill>
                  <a:schemeClr val="tx2">
                    <a:lumMod val="50000"/>
                  </a:schemeClr>
                </a:solidFill>
                <a:latin typeface="Segoe UI Light" pitchFamily="34" charset="0"/>
                <a:ea typeface="+mn-ea"/>
                <a:cs typeface="Segoe UI Light" pitchFamily="34" charset="0"/>
              </a:defRPr>
            </a:lvl4pPr>
            <a:lvl5pPr marL="2057400" indent="-228600" algn="l" defTabSz="914400" rtl="0" eaLnBrk="1" latinLnBrk="0" hangingPunct="1">
              <a:spcBef>
                <a:spcPct val="20000"/>
              </a:spcBef>
              <a:buFont typeface="Arial" pitchFamily="34" charset="0"/>
              <a:buChar char="»"/>
              <a:defRPr sz="2000" kern="1200">
                <a:solidFill>
                  <a:schemeClr val="tx2">
                    <a:lumMod val="50000"/>
                  </a:schemeClr>
                </a:solidFill>
                <a:latin typeface="Segoe UI Light" pitchFamily="34" charset="0"/>
                <a:ea typeface="+mn-ea"/>
                <a:cs typeface="Segoe UI Light"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err="1">
                <a:latin typeface="Arimo" panose="020B0604020202020204" pitchFamily="34" charset="0"/>
                <a:ea typeface="Arimo" panose="020B0604020202020204" pitchFamily="34" charset="0"/>
                <a:cs typeface="Arimo" panose="020B0604020202020204" pitchFamily="34" charset="0"/>
              </a:rPr>
              <a:t>Cypherpunks</a:t>
            </a:r>
            <a:r>
              <a:rPr lang="en-US" sz="2400" dirty="0">
                <a:latin typeface="Arimo" panose="020B0604020202020204" pitchFamily="34" charset="0"/>
                <a:ea typeface="Arimo" panose="020B0604020202020204" pitchFamily="34" charset="0"/>
                <a:cs typeface="Arimo" panose="020B0604020202020204" pitchFamily="34" charset="0"/>
              </a:rPr>
              <a:t> such as Satoshi Nakamoto or Julien Assange disagree. They distrust governments and corporations, want citizens to be responsible instead.</a:t>
            </a:r>
          </a:p>
          <a:p>
            <a:pPr marL="0" indent="0">
              <a:buNone/>
            </a:pPr>
            <a:endParaRPr lang="en-US" sz="2400" dirty="0">
              <a:latin typeface="Arimo" panose="020B0604020202020204" pitchFamily="34" charset="0"/>
              <a:ea typeface="Arimo" panose="020B0604020202020204" pitchFamily="34" charset="0"/>
              <a:cs typeface="Arimo" panose="020B0604020202020204" pitchFamily="34" charset="0"/>
            </a:endParaRPr>
          </a:p>
          <a:p>
            <a:pPr marL="0" indent="0">
              <a:buNone/>
            </a:pPr>
            <a:br>
              <a:rPr lang="en-US" sz="2400" dirty="0">
                <a:latin typeface="Arimo" panose="020B0604020202020204" pitchFamily="34" charset="0"/>
                <a:ea typeface="Arimo" panose="020B0604020202020204" pitchFamily="34" charset="0"/>
                <a:cs typeface="Arimo" panose="020B0604020202020204" pitchFamily="34" charset="0"/>
                <a:sym typeface="Wingdings" panose="05000000000000000000" pitchFamily="2" charset="2"/>
              </a:rPr>
            </a:br>
            <a:r>
              <a:rPr lang="en-US" sz="2400" dirty="0">
                <a:latin typeface="Arimo" panose="020B0604020202020204" pitchFamily="34" charset="0"/>
                <a:ea typeface="Arimo" panose="020B0604020202020204" pitchFamily="34" charset="0"/>
                <a:cs typeface="Arimo" panose="020B0604020202020204" pitchFamily="34" charset="0"/>
                <a:sym typeface="Wingdings" panose="05000000000000000000" pitchFamily="2" charset="2"/>
              </a:rPr>
              <a:t> Book tip: The </a:t>
            </a:r>
            <a:r>
              <a:rPr lang="en-US" sz="2400" dirty="0" err="1">
                <a:latin typeface="Arimo" panose="020B0604020202020204" pitchFamily="34" charset="0"/>
                <a:ea typeface="Arimo" panose="020B0604020202020204" pitchFamily="34" charset="0"/>
                <a:cs typeface="Arimo" panose="020B0604020202020204" pitchFamily="34" charset="0"/>
                <a:sym typeface="Wingdings" panose="05000000000000000000" pitchFamily="2" charset="2"/>
              </a:rPr>
              <a:t>Souvereign</a:t>
            </a:r>
            <a:r>
              <a:rPr lang="en-US" sz="2400" dirty="0">
                <a:latin typeface="Arimo" panose="020B0604020202020204" pitchFamily="34" charset="0"/>
                <a:ea typeface="Arimo" panose="020B0604020202020204" pitchFamily="34" charset="0"/>
                <a:cs typeface="Arimo" panose="020B0604020202020204" pitchFamily="34" charset="0"/>
                <a:sym typeface="Wingdings" panose="05000000000000000000" pitchFamily="2" charset="2"/>
              </a:rPr>
              <a:t> Individual.</a:t>
            </a:r>
            <a:endParaRPr lang="en-US" sz="2400" dirty="0">
              <a:latin typeface="Arimo" panose="020B0604020202020204" pitchFamily="34" charset="0"/>
              <a:ea typeface="Arimo" panose="020B0604020202020204" pitchFamily="34" charset="0"/>
              <a:cs typeface="Arimo" panose="020B0604020202020204" pitchFamily="34" charset="0"/>
            </a:endParaRPr>
          </a:p>
        </p:txBody>
      </p:sp>
    </p:spTree>
    <p:extLst>
      <p:ext uri="{BB962C8B-B14F-4D97-AF65-F5344CB8AC3E}">
        <p14:creationId xmlns:p14="http://schemas.microsoft.com/office/powerpoint/2010/main" val="91151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35360" y="1162968"/>
            <a:ext cx="9259803" cy="5246043"/>
          </a:xfrm>
        </p:spPr>
        <p:txBody>
          <a:bodyPr>
            <a:normAutofit/>
          </a:bodyPr>
          <a:lstStyle/>
          <a:p>
            <a:pPr marL="0" indent="0" fontAlgn="base">
              <a:buNone/>
            </a:pPr>
            <a:r>
              <a:rPr lang="en-US" dirty="0">
                <a:latin typeface="+mn-lt"/>
              </a:rPr>
              <a:t>Bitcoin is digital cash.</a:t>
            </a:r>
          </a:p>
          <a:p>
            <a:pPr marL="0" indent="0" fontAlgn="base">
              <a:buNone/>
            </a:pPr>
            <a:r>
              <a:rPr lang="en-US" sz="2400" dirty="0"/>
              <a:t>Bitcoin enables the transfer of digital assets directly from person to person, without intermediary.</a:t>
            </a:r>
          </a:p>
          <a:p>
            <a:pPr marL="0" indent="0" fontAlgn="base">
              <a:buNone/>
            </a:pPr>
            <a:endParaRPr lang="en-US" sz="2400" dirty="0"/>
          </a:p>
          <a:p>
            <a:pPr marL="0" indent="0" fontAlgn="base">
              <a:buNone/>
            </a:pPr>
            <a:endParaRPr lang="en-US" sz="2400" dirty="0"/>
          </a:p>
          <a:p>
            <a:pPr marL="0" indent="0" fontAlgn="base">
              <a:buNone/>
            </a:pPr>
            <a:r>
              <a:rPr lang="en-US" sz="2400" dirty="0"/>
              <a:t>The underlying innovation is the blockchain, a very inefficient but also very robust way to reach distributed consensus.</a:t>
            </a:r>
          </a:p>
          <a:p>
            <a:pPr marL="0" indent="0" fontAlgn="base">
              <a:buNone/>
            </a:pPr>
            <a:endParaRPr lang="en-US" sz="2400" dirty="0"/>
          </a:p>
          <a:p>
            <a:pPr marL="0" indent="0" fontAlgn="base">
              <a:buNone/>
            </a:pPr>
            <a:r>
              <a:rPr lang="en-US" sz="2400" dirty="0"/>
              <a:t>I the blockchain unregulated? No, but traditional regulation that is attached to the financial intermediary does not apply, as there is none.</a:t>
            </a:r>
            <a:endParaRPr lang="de-CH" sz="2400" dirty="0">
              <a:solidFill>
                <a:schemeClr val="accent1">
                  <a:lumMod val="75000"/>
                </a:schemeClr>
              </a:solidFill>
            </a:endParaRPr>
          </a:p>
        </p:txBody>
      </p:sp>
      <p:sp>
        <p:nvSpPr>
          <p:cNvPr id="6" name="Title 5"/>
          <p:cNvSpPr>
            <a:spLocks noGrp="1"/>
          </p:cNvSpPr>
          <p:nvPr>
            <p:ph type="title"/>
          </p:nvPr>
        </p:nvSpPr>
        <p:spPr/>
        <p:txBody>
          <a:bodyPr>
            <a:normAutofit/>
          </a:bodyPr>
          <a:lstStyle/>
          <a:p>
            <a:r>
              <a:rPr lang="de-CH" sz="3200" dirty="0"/>
              <a:t>WHAT IS BITCOIN?</a:t>
            </a:r>
          </a:p>
        </p:txBody>
      </p:sp>
      <p:sp>
        <p:nvSpPr>
          <p:cNvPr id="7" name="AutoShape 2" descr="data:image/jpeg;base64,/9j/4AAQSkZJRgABAQAAAQABAAD/2wCEAAkGBxQREhUUExQUFRUXGRgUFBgXFBUUEhUUFBUXGBUWFBQYHCggGBolGxQUITEhJSkrLi4uFx8zODMsNygtLiwBCgoKBQUFDgUFDisZExkrKysrKysrKysrKysrKysrKysrKysrKysrKysrKysrKysrKysrKysrKysrKysrKysrK//AABEIAK4AhgMBIgACEQEDEQH/xAAcAAABBQEBAQAAAAAAAAAAAAAEAgMFBgcBAAj/xAA5EAABBAAEAwUECQMFAAAAAAABAAIDEQQSITEFQVEGE2FxgQcikbEUIzJCcqHB0fAVYoIWUpOy4f/EABQBAQAAAAAAAAAAAAAAAAAAAAD/xAAUEQEAAAAAAAAAAAAAAAAAAAAA/9oADAMBAAIRAxEAPwCsSPNpBfQXZChnlAp0iT3ibKSXICTMmnTphzkLPPdZfVAY6fxTf01oOtoMxO3K4yB5O+nVBJxStcRXzRn9PkP2QSCh8Cx4bTS2/wAyjXslFGV7WdPeIJ9AgFlwsjPtNcPQoZ71YuHTSbBwlHS6dXgVIR9no59WmjzBrMD5HdBSu8ShIp3jXZKaAF+UuZ1A28xyVbJIQEiROslQIelh6CVgmXEFDKvICpSh3FPSnVMPCBDnJklOFNPQNTuXMNCdK1SYveIv0/8AFYcC0ADqghWYUk18t68EUIWMFvPk0ak+fRSOLhMgrQEbJ3hHZrO4Oe4Vfqge7N8NMzrqhehrb0VjHs9znM6ayerVOcBwrIm0ArFhm3v/ACkGeT+zqVtFj75gjREQcGxUWpFuGzufkRzC0uNtJ9rNEGdO45iYzUsOUDfSxtuP2VV7bYGNwE8Lcodo9oGgd1HmtpxWFa4U4WPJVLtDwyOGJ1Mth1I5gk7hBiJXQUdxnDZH0NRyOyADUDsbl5ciXkB8hTTk7JzSCEDJQ2J2rqjC1DTjUIHMND/OalYdqr90LAfFERyaGvigNj8qUzwkVQq1C4cHRS3CHe9uR+yC58MhJA/mismEhr5qE4Ybom9gp/CFAaxmmyeZGmWurqnRJ5oFlqiuJYcFpBF3d+IKlGuQ2LohB8+9r8F9HxD4/un3mfhP8KgQVoPtZwgDongf7mn5hZ4UDsa8kRHVeQSD+aTSIdGk5EDJQs5pwCkQ0AFx1rl1J0AR8cRIHetbqNCBt4IIqEjZE4aPMdBtyXBFrRHNSfCsGRZAzDmDofQoFRwkfzW1JcEYSbHVCYuYXsQeYOhTDca+g1gLQDqa19EGh8PmGxI8tqU/hJBW6y3D4CaRvuuGuxLw0+tlAS4jFQOoucOutj4jQoNwidfOk60eKzvsh2lc45Hm/NXP6eAL8EEmD4oTEy+Kgv8AV8DXZXOAN1ujJce17czSD0o2go/tVd9U38X6LLVoPtNxOYRt8SVnxCBUe68usGq8gnHBIpOOSUHWDT1CdxGIdo0Cw3c8hfIBNNfRHmEQDTfI353zQBgqc4NLrV0oS9UThpKKC+Q8EimFuO4/RBY7s0WR0DnAN6ktIFbAjxTXZ7ipzi9vNXpkDZBYKDL4eypdIwiQNYSC7vNSBz8wp/tH2Zax3e4W+7yjMAbYHeI5A9eSt78AANR5cxag+KSPa0guaxh+10r9T4IKv2RhaZ2B1hxsgdRyIVn7ezlseRmb+7KLy6fe6Kq8MyuxJyGgTp18fJWXj+EzAAaZspfd04NurA+FoMvZE176dJkPIu0F+J5KewpnwpuyW8iDbD6on+iM73O8ua0m8mWw7wvohY8BLH3jbd3BBc3ehryQR3ajGd65h8L+Kgg1GYvlrfreh1HzQqBTGryXHuvIJd7UghEPamSECEZA8ZfPZBoJ0z7OUoC5B7xSm7obD394680TaCZ4bGNN1e+Ay6blUnhku2ytPB3XqguDXjLdrNu2ONDpS1tuDRqRsCpntHxlzIyGEDlfnyCz9nGBHnD7JdepFjXqUEh2YiLsQ2tQSFfcY7PO8HkAweQA1/NVDsHKwS5nEUCp/E4xrZ3PsH3q8w5AYcIXGu7z10F16ILi+G+qeZPdGWiBvXMDopTEYoAWKVL7XcXJjIvV2nogpWKeC4kChyHQck1aQXpVoHIt15JjdqvILPNCo3GYlse516BL4txi7Ee3N37KtyOJJ1tAZNxNx+yKRGAfY1+PVRYVy4XwnvsCHtFvbmcK3cAfeCCHxRp1p1rrSZ2Zm7piCTkUFi4UdtlZZ8aMPGCasizr+SpnC5frB5hWzGxNmHvNvTbkAPBBW+I8dEoLdK+KrU85338FacXwOEnQFp8OqZ/0sbBje139rtfPZBCcHL2kkOyi60OpVrwwDo7BtwcHXdmtlFYnszOHk5WjwGbKnOGQyRSFkjasWK2I8EFmxGIOQCx8VQ+O4sySHWwNArBxjF5GkDQ8lUnt1QMrqXkXCxBxm66uxtXUD+KZSj2srkpWcIMDRALmWmezaS8NytryPjqs2eK8ldfZbiqdLGeYDx+YP6IDO1XAu4d3kY+pef8Ajed2nw6KoYmOnWtt7lr2uY9uZjhTh+3QrOO1fZw4Z16uid9h3T+13QoK3hMVlcD4q3cPxxdsQqU+BP4LFlhQXmbAuk+yfPUBM/0aYfdJHUOBItMcJ4009LU23jYY4bUUEfHG5mjnO9QUHxKeqf0sKT4zxphYToABZ159Fn/G+NGXRmg68/RA/jJi82ShCFHtxrxzvzREXEQftCkBIC45q7FM12xCdyoG4415ERtXEHJuSD5boqRqFjFjZAhzdEd2X4j9GxTHuPun3XeAPNCZD0TUrdNkG+YeQJ2aJsjXMe0OY4UQdq8OhVM9n3GTiIMrj78VNd1IrQq5xHwQZl2r7LOwxzx2+E893M8HeHiqi89FvksJIIq75clSOO+zt8pL8O0NO5YTQP4enkgzjP40pfs/gZMQXlzy2KNjpJH1ZDWC6HyTuH7OyZ+7dG4PustHNZ2FK8dqeGN4bwiVunezZY3H8R1aPIAoMZ4zjXuItxy1oNhf7oeHEXoUTiIs1A9PggC0tNIDatceAkxOtPAIGm6bKZwE+duu43UO4aIrh8tPrrogm415daF5AxOeaEwurfinsXo0/wACZwY9xAoeqQU4W+q5Z2+aA7slxMYTGNcT9W+mv/C41foV9A4HDtNdF80Y+OqPQ16Fbp7Ke0AxWFEbj9bDTXdXMr3Xfp6ILvHAANk3jsVHBG6SQhrGAucTyARIWHe1/tXLLN9GYHMgYacSK7yQHX/EckB/DvaLLPxWIBrW4eR3c0WjPreVxdvd/NO+3PH+7hoB94ulPkPdH52sy4biCJIZAdWyMcf8Xi/yVg9qvFPpHE3AG2xsbGPOszv+wQVWcbIDENLq6KRl1I+CYobIAIxp47FGRC2oJ0Za4jkdU9gZeRtA8L1XY9C0+S9G3UrzR7qCywjReQvA57bXMdei8gG4g+mpvB/Z1tO5BIKd1rRMSQvj2II5g2gKb136JOvRNYefN1tEtO5CBuRuYEeCkOwnHjgcVHIbDLySjqwnU+m6EMda9UFJFTvA60g+q2SB7A5ptpAcCOY3Wc+2vDQ/R2ucB3pdTANHO01PonfZ/wBo3O4ZLnsuw/uA9WkAt+F0qL7SuLOxGNcHXljAY0cgatx9SR8EFIwxcAR49QnMRMXz5nG3OAc7z0B+STjBWXxdZTjodc3Pb0QKIspnLSJDNUksQBYpl2edIbDR0pR0d/NChuoQKSDt5p3EMoHZJEZGVB3DPy7XsupcMZ8FxB//2Q=="/>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CH"/>
          </a:p>
        </p:txBody>
      </p:sp>
      <p:pic>
        <p:nvPicPr>
          <p:cNvPr id="8" name="Grafik 7"/>
          <p:cNvPicPr>
            <a:picLocks noChangeAspect="1"/>
          </p:cNvPicPr>
          <p:nvPr/>
        </p:nvPicPr>
        <p:blipFill>
          <a:blip r:embed="rId3"/>
          <a:stretch>
            <a:fillRect/>
          </a:stretch>
        </p:blipFill>
        <p:spPr>
          <a:xfrm>
            <a:off x="9896338" y="1089398"/>
            <a:ext cx="1509584" cy="149745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5163" y="3429000"/>
            <a:ext cx="2054262" cy="3077546"/>
          </a:xfrm>
          <a:prstGeom prst="rect">
            <a:avLst/>
          </a:prstGeom>
        </p:spPr>
      </p:pic>
    </p:spTree>
    <p:extLst>
      <p:ext uri="{BB962C8B-B14F-4D97-AF65-F5344CB8AC3E}">
        <p14:creationId xmlns:p14="http://schemas.microsoft.com/office/powerpoint/2010/main" val="1718975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119336" y="0"/>
            <a:ext cx="9912424" cy="1143000"/>
          </a:xfrm>
        </p:spPr>
        <p:txBody>
          <a:bodyPr>
            <a:normAutofit/>
          </a:bodyPr>
          <a:lstStyle/>
          <a:p>
            <a:r>
              <a:rPr lang="de-CH" dirty="0"/>
              <a:t>HOW DOES THE BLOCKCHAIN WORK?</a:t>
            </a:r>
            <a:endParaRPr lang="en-US" dirty="0"/>
          </a:p>
        </p:txBody>
      </p:sp>
      <p:sp>
        <p:nvSpPr>
          <p:cNvPr id="7" name="Inhaltsplatzhalter 1"/>
          <p:cNvSpPr txBox="1">
            <a:spLocks/>
          </p:cNvSpPr>
          <p:nvPr/>
        </p:nvSpPr>
        <p:spPr>
          <a:xfrm>
            <a:off x="263352" y="1052737"/>
            <a:ext cx="9937104" cy="194421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anose="05000000000000000000" pitchFamily="2" charset="2"/>
              <a:buChar char="§"/>
              <a:defRPr sz="3200" kern="1200">
                <a:solidFill>
                  <a:schemeClr val="tx2">
                    <a:lumMod val="50000"/>
                  </a:schemeClr>
                </a:solidFill>
                <a:latin typeface="Segoe UI Light" pitchFamily="34" charset="0"/>
                <a:ea typeface="+mn-ea"/>
                <a:cs typeface="Segoe UI Light" pitchFamily="34" charset="0"/>
              </a:defRPr>
            </a:lvl1pPr>
            <a:lvl2pPr marL="742950" indent="-285750" algn="l" defTabSz="914400" rtl="0" eaLnBrk="1" latinLnBrk="0" hangingPunct="1">
              <a:spcBef>
                <a:spcPct val="20000"/>
              </a:spcBef>
              <a:buFont typeface="Arial" pitchFamily="34" charset="0"/>
              <a:buChar char="–"/>
              <a:defRPr sz="2400" kern="1200">
                <a:solidFill>
                  <a:schemeClr val="tx2">
                    <a:lumMod val="50000"/>
                  </a:schemeClr>
                </a:solidFill>
                <a:latin typeface="Segoe UI Light" pitchFamily="34" charset="0"/>
                <a:ea typeface="+mn-ea"/>
                <a:cs typeface="Segoe UI Light" pitchFamily="34" charset="0"/>
              </a:defRPr>
            </a:lvl2pPr>
            <a:lvl3pPr marL="1143000" indent="-228600" algn="l" defTabSz="914400" rtl="0" eaLnBrk="1" latinLnBrk="0" hangingPunct="1">
              <a:spcBef>
                <a:spcPct val="20000"/>
              </a:spcBef>
              <a:buFont typeface="Arial" pitchFamily="34" charset="0"/>
              <a:buChar char="•"/>
              <a:defRPr sz="2400" kern="1200">
                <a:solidFill>
                  <a:schemeClr val="tx2">
                    <a:lumMod val="50000"/>
                  </a:schemeClr>
                </a:solidFill>
                <a:latin typeface="Segoe UI Light" pitchFamily="34" charset="0"/>
                <a:ea typeface="+mn-ea"/>
                <a:cs typeface="Segoe UI Light" pitchFamily="34" charset="0"/>
              </a:defRPr>
            </a:lvl3pPr>
            <a:lvl4pPr marL="1600200" indent="-228600" algn="l" defTabSz="914400" rtl="0" eaLnBrk="1" latinLnBrk="0" hangingPunct="1">
              <a:spcBef>
                <a:spcPct val="20000"/>
              </a:spcBef>
              <a:buFont typeface="Arial" pitchFamily="34" charset="0"/>
              <a:buChar char="–"/>
              <a:defRPr sz="2000" kern="1200">
                <a:solidFill>
                  <a:schemeClr val="tx2">
                    <a:lumMod val="50000"/>
                  </a:schemeClr>
                </a:solidFill>
                <a:latin typeface="Segoe UI Light" pitchFamily="34" charset="0"/>
                <a:ea typeface="+mn-ea"/>
                <a:cs typeface="Segoe UI Light" pitchFamily="34" charset="0"/>
              </a:defRPr>
            </a:lvl4pPr>
            <a:lvl5pPr marL="2057400" indent="-228600" algn="l" defTabSz="914400" rtl="0" eaLnBrk="1" latinLnBrk="0" hangingPunct="1">
              <a:spcBef>
                <a:spcPct val="20000"/>
              </a:spcBef>
              <a:buFont typeface="Arial" pitchFamily="34" charset="0"/>
              <a:buChar char="»"/>
              <a:defRPr sz="2000" kern="1200">
                <a:solidFill>
                  <a:schemeClr val="tx2">
                    <a:lumMod val="50000"/>
                  </a:schemeClr>
                </a:solidFill>
                <a:latin typeface="Segoe UI Light" pitchFamily="34" charset="0"/>
                <a:ea typeface="+mn-ea"/>
                <a:cs typeface="Segoe UI Light"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tx1"/>
                </a:solidFill>
                <a:latin typeface="Arimo" panose="020B0604020202020204" pitchFamily="34" charset="0"/>
                <a:ea typeface="Arimo" panose="020B0604020202020204" pitchFamily="34" charset="0"/>
                <a:cs typeface="Arimo" panose="020B0604020202020204" pitchFamily="34" charset="0"/>
              </a:rPr>
              <a:t>Just like the stone money of Yap, but without the stones.</a:t>
            </a:r>
          </a:p>
          <a:p>
            <a:pPr marL="0" indent="0">
              <a:buNone/>
            </a:pPr>
            <a:endParaRPr lang="en-US" sz="2000" dirty="0">
              <a:solidFill>
                <a:schemeClr val="tx1"/>
              </a:solidFill>
              <a:latin typeface="Arimo" panose="020B0604020202020204" pitchFamily="34" charset="0"/>
              <a:ea typeface="Arimo" panose="020B0604020202020204" pitchFamily="34" charset="0"/>
              <a:cs typeface="Arimo" panose="020B0604020202020204" pitchFamily="34" charset="0"/>
            </a:endParaRPr>
          </a:p>
          <a:p>
            <a:pPr marL="0" indent="0">
              <a:buNone/>
            </a:pPr>
            <a:r>
              <a:rPr lang="en-US" sz="2000" dirty="0">
                <a:solidFill>
                  <a:schemeClr val="tx1"/>
                </a:solidFill>
                <a:latin typeface="Arimo" panose="020B0604020202020204" pitchFamily="34" charset="0"/>
                <a:ea typeface="Arimo" panose="020B0604020202020204" pitchFamily="34" charset="0"/>
                <a:cs typeface="Arimo" panose="020B0604020202020204" pitchFamily="34" charset="0"/>
              </a:rPr>
              <a:t>On the pacific Island Yap, stones act as money for large denominations.</a:t>
            </a:r>
          </a:p>
          <a:p>
            <a:pPr marL="0" indent="0">
              <a:buNone/>
            </a:pPr>
            <a:r>
              <a:rPr lang="en-US" sz="2000" dirty="0">
                <a:solidFill>
                  <a:schemeClr val="tx1"/>
                </a:solidFill>
                <a:latin typeface="Arimo" panose="020B0604020202020204" pitchFamily="34" charset="0"/>
                <a:ea typeface="Arimo" panose="020B0604020202020204" pitchFamily="34" charset="0"/>
                <a:cs typeface="Arimo" panose="020B0604020202020204" pitchFamily="34" charset="0"/>
              </a:rPr>
              <a:t>Problem: the large stones are too heavy to carry around.</a:t>
            </a:r>
          </a:p>
          <a:p>
            <a:pPr marL="0" indent="0">
              <a:buNone/>
            </a:pPr>
            <a:r>
              <a:rPr lang="en-US" sz="2000" dirty="0">
                <a:solidFill>
                  <a:schemeClr val="tx1"/>
                </a:solidFill>
                <a:latin typeface="Arimo" panose="020B0604020202020204" pitchFamily="34" charset="0"/>
                <a:ea typeface="Arimo" panose="020B0604020202020204" pitchFamily="34" charset="0"/>
                <a:cs typeface="Arimo" panose="020B0604020202020204" pitchFamily="34" charset="0"/>
              </a:rPr>
              <a:t>Solution: don’t carry the stone around, but tell everyone who it belongs to.</a:t>
            </a:r>
          </a:p>
        </p:txBody>
      </p:sp>
      <p:sp>
        <p:nvSpPr>
          <p:cNvPr id="4" name="Rectangle 3">
            <a:extLst>
              <a:ext uri="{FF2B5EF4-FFF2-40B4-BE49-F238E27FC236}">
                <a16:creationId xmlns:a16="http://schemas.microsoft.com/office/drawing/2014/main" id="{AE028FDA-9135-41D1-8F9F-02F56564F156}"/>
              </a:ext>
            </a:extLst>
          </p:cNvPr>
          <p:cNvSpPr/>
          <p:nvPr/>
        </p:nvSpPr>
        <p:spPr>
          <a:xfrm>
            <a:off x="257076" y="6165304"/>
            <a:ext cx="11934924" cy="400110"/>
          </a:xfrm>
          <a:prstGeom prst="rect">
            <a:avLst/>
          </a:prstGeom>
        </p:spPr>
        <p:txBody>
          <a:bodyPr wrap="square">
            <a:spAutoFit/>
          </a:bodyPr>
          <a:lstStyle/>
          <a:p>
            <a:r>
              <a:rPr lang="en-US" sz="2000" dirty="0">
                <a:latin typeface="Arimo" panose="020B0604020202020204" pitchFamily="34" charset="0"/>
                <a:ea typeface="Arimo" panose="020B0604020202020204" pitchFamily="34" charset="0"/>
                <a:cs typeface="Arimo" panose="020B0604020202020204" pitchFamily="34" charset="0"/>
              </a:rPr>
              <a:t>The blockchain works similarly: transactions become official by letting everyone know about them.</a:t>
            </a:r>
          </a:p>
        </p:txBody>
      </p:sp>
      <p:pic>
        <p:nvPicPr>
          <p:cNvPr id="7170" name="Picture 2" descr="https://cdn-images-1.medium.com/max/2000/1*dtASD4f_t8Q5g5Xn3Zolpw.png">
            <a:extLst>
              <a:ext uri="{FF2B5EF4-FFF2-40B4-BE49-F238E27FC236}">
                <a16:creationId xmlns:a16="http://schemas.microsoft.com/office/drawing/2014/main" id="{CF4B852E-B088-4C11-BB4E-6B3EF59DC0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076" y="2962702"/>
            <a:ext cx="9151292" cy="306592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3DD61A82-71E5-4D48-B88A-03F72B12CF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68408" y="2951076"/>
            <a:ext cx="2054262" cy="3077546"/>
          </a:xfrm>
          <a:prstGeom prst="rect">
            <a:avLst/>
          </a:prstGeom>
        </p:spPr>
      </p:pic>
    </p:spTree>
    <p:extLst>
      <p:ext uri="{BB962C8B-B14F-4D97-AF65-F5344CB8AC3E}">
        <p14:creationId xmlns:p14="http://schemas.microsoft.com/office/powerpoint/2010/main" val="3517468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CH" dirty="0"/>
              <a:t>SCI-HUB</a:t>
            </a:r>
            <a:endParaRPr lang="en-US" dirty="0"/>
          </a:p>
        </p:txBody>
      </p:sp>
      <p:pic>
        <p:nvPicPr>
          <p:cNvPr id="8" name="Grafik 7"/>
          <p:cNvPicPr>
            <a:picLocks noChangeAspect="1"/>
          </p:cNvPicPr>
          <p:nvPr/>
        </p:nvPicPr>
        <p:blipFill>
          <a:blip r:embed="rId2"/>
          <a:stretch>
            <a:fillRect/>
          </a:stretch>
        </p:blipFill>
        <p:spPr>
          <a:xfrm>
            <a:off x="3215680" y="4581129"/>
            <a:ext cx="5772150" cy="1952625"/>
          </a:xfrm>
          <a:prstGeom prst="rect">
            <a:avLst/>
          </a:prstGeom>
        </p:spPr>
      </p:pic>
      <p:pic>
        <p:nvPicPr>
          <p:cNvPr id="11" name="Grafik 10"/>
          <p:cNvPicPr>
            <a:picLocks noChangeAspect="1"/>
          </p:cNvPicPr>
          <p:nvPr/>
        </p:nvPicPr>
        <p:blipFill>
          <a:blip r:embed="rId3"/>
          <a:stretch>
            <a:fillRect/>
          </a:stretch>
        </p:blipFill>
        <p:spPr>
          <a:xfrm>
            <a:off x="1775520" y="1046760"/>
            <a:ext cx="8640960" cy="3393377"/>
          </a:xfrm>
          <a:prstGeom prst="rect">
            <a:avLst/>
          </a:prstGeom>
        </p:spPr>
      </p:pic>
    </p:spTree>
    <p:extLst>
      <p:ext uri="{BB962C8B-B14F-4D97-AF65-F5344CB8AC3E}">
        <p14:creationId xmlns:p14="http://schemas.microsoft.com/office/powerpoint/2010/main" val="25802663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154550" y="1259936"/>
            <a:ext cx="11270041" cy="1363037"/>
          </a:xfrm>
        </p:spPr>
        <p:txBody>
          <a:bodyPr>
            <a:normAutofit fontScale="55000" lnSpcReduction="20000"/>
          </a:bodyPr>
          <a:lstStyle/>
          <a:p>
            <a:r>
              <a:rPr lang="de-CH" dirty="0"/>
              <a:t>Swiss </a:t>
            </a:r>
            <a:r>
              <a:rPr lang="de-CH" dirty="0" err="1"/>
              <a:t>art</a:t>
            </a:r>
            <a:r>
              <a:rPr lang="de-CH" dirty="0"/>
              <a:t> </a:t>
            </a:r>
            <a:r>
              <a:rPr lang="de-CH" dirty="0" err="1"/>
              <a:t>project</a:t>
            </a:r>
            <a:r>
              <a:rPr lang="de-CH" dirty="0"/>
              <a:t> </a:t>
            </a:r>
            <a:r>
              <a:rPr lang="de-CH" dirty="0" err="1"/>
              <a:t>by</a:t>
            </a:r>
            <a:r>
              <a:rPr lang="de-CH" dirty="0"/>
              <a:t> !MEDIENGRUPPE BITNIK</a:t>
            </a:r>
          </a:p>
          <a:p>
            <a:r>
              <a:rPr lang="de-CH" dirty="0"/>
              <a:t>Computer </a:t>
            </a:r>
            <a:r>
              <a:rPr lang="de-CH" dirty="0" err="1"/>
              <a:t>orders</a:t>
            </a:r>
            <a:r>
              <a:rPr lang="de-CH" dirty="0"/>
              <a:t> </a:t>
            </a:r>
            <a:r>
              <a:rPr lang="de-CH" dirty="0" err="1"/>
              <a:t>random</a:t>
            </a:r>
            <a:r>
              <a:rPr lang="de-CH" dirty="0"/>
              <a:t> </a:t>
            </a:r>
            <a:r>
              <a:rPr lang="de-CH" dirty="0" err="1"/>
              <a:t>items</a:t>
            </a:r>
            <a:r>
              <a:rPr lang="de-CH" dirty="0"/>
              <a:t> </a:t>
            </a:r>
            <a:r>
              <a:rPr lang="de-CH" dirty="0" err="1"/>
              <a:t>from</a:t>
            </a:r>
            <a:r>
              <a:rPr lang="de-CH" dirty="0"/>
              <a:t> </a:t>
            </a:r>
            <a:r>
              <a:rPr lang="de-CH" dirty="0" err="1"/>
              <a:t>the</a:t>
            </a:r>
            <a:r>
              <a:rPr lang="de-CH" dirty="0"/>
              <a:t> </a:t>
            </a:r>
            <a:r>
              <a:rPr lang="de-CH" dirty="0" err="1"/>
              <a:t>dark</a:t>
            </a:r>
            <a:r>
              <a:rPr lang="de-CH" dirty="0"/>
              <a:t> </a:t>
            </a:r>
            <a:r>
              <a:rPr lang="de-CH" dirty="0" err="1"/>
              <a:t>net</a:t>
            </a:r>
            <a:endParaRPr lang="de-CH" dirty="0"/>
          </a:p>
          <a:p>
            <a:r>
              <a:rPr lang="de-CH" dirty="0"/>
              <a:t>All </a:t>
            </a:r>
            <a:r>
              <a:rPr lang="de-CH" dirty="0" err="1"/>
              <a:t>seized</a:t>
            </a:r>
            <a:r>
              <a:rPr lang="de-CH" dirty="0"/>
              <a:t> </a:t>
            </a:r>
            <a:r>
              <a:rPr lang="de-CH" dirty="0" err="1"/>
              <a:t>by</a:t>
            </a:r>
            <a:r>
              <a:rPr lang="de-CH" dirty="0"/>
              <a:t> Kantonspolizei St. Gallen, but </a:t>
            </a:r>
            <a:r>
              <a:rPr lang="de-CH" dirty="0" err="1"/>
              <a:t>get</a:t>
            </a:r>
            <a:r>
              <a:rPr lang="de-CH" dirty="0"/>
              <a:t> </a:t>
            </a:r>
            <a:r>
              <a:rPr lang="de-CH" dirty="0" err="1"/>
              <a:t>most</a:t>
            </a:r>
            <a:r>
              <a:rPr lang="de-CH" dirty="0"/>
              <a:t> </a:t>
            </a:r>
            <a:r>
              <a:rPr lang="de-CH" dirty="0" err="1"/>
              <a:t>things</a:t>
            </a:r>
            <a:r>
              <a:rPr lang="de-CH" dirty="0"/>
              <a:t> back </a:t>
            </a:r>
            <a:r>
              <a:rPr lang="de-CH" dirty="0" err="1"/>
              <a:t>as</a:t>
            </a:r>
            <a:r>
              <a:rPr lang="de-CH" dirty="0"/>
              <a:t> </a:t>
            </a:r>
            <a:r>
              <a:rPr lang="de-CH" dirty="0" err="1"/>
              <a:t>state</a:t>
            </a:r>
            <a:r>
              <a:rPr lang="de-CH" dirty="0"/>
              <a:t> </a:t>
            </a:r>
            <a:r>
              <a:rPr lang="de-CH" dirty="0" err="1"/>
              <a:t>attorney</a:t>
            </a:r>
            <a:r>
              <a:rPr lang="de-CH" dirty="0"/>
              <a:t> </a:t>
            </a:r>
            <a:r>
              <a:rPr lang="de-CH" dirty="0" err="1"/>
              <a:t>decided</a:t>
            </a:r>
            <a:r>
              <a:rPr lang="de-CH" dirty="0"/>
              <a:t> </a:t>
            </a:r>
            <a:r>
              <a:rPr lang="de-CH" dirty="0" err="1"/>
              <a:t>that</a:t>
            </a:r>
            <a:r>
              <a:rPr lang="de-CH" dirty="0"/>
              <a:t> </a:t>
            </a:r>
            <a:r>
              <a:rPr lang="de-CH" dirty="0" err="1"/>
              <a:t>the</a:t>
            </a:r>
            <a:r>
              <a:rPr lang="de-CH" dirty="0"/>
              <a:t> </a:t>
            </a:r>
            <a:r>
              <a:rPr lang="de-CH" dirty="0" err="1"/>
              <a:t>public</a:t>
            </a:r>
            <a:r>
              <a:rPr lang="de-CH" dirty="0"/>
              <a:t> </a:t>
            </a:r>
            <a:r>
              <a:rPr lang="de-CH" dirty="0" err="1"/>
              <a:t>interest</a:t>
            </a:r>
            <a:r>
              <a:rPr lang="de-CH" dirty="0"/>
              <a:t> and </a:t>
            </a:r>
            <a:r>
              <a:rPr lang="de-CH" dirty="0" err="1"/>
              <a:t>freedom</a:t>
            </a:r>
            <a:r>
              <a:rPr lang="de-CH" dirty="0"/>
              <a:t> </a:t>
            </a:r>
            <a:r>
              <a:rPr lang="de-CH" dirty="0" err="1"/>
              <a:t>of</a:t>
            </a:r>
            <a:r>
              <a:rPr lang="de-CH" dirty="0"/>
              <a:t> </a:t>
            </a:r>
            <a:r>
              <a:rPr lang="de-CH" dirty="0" err="1"/>
              <a:t>art</a:t>
            </a:r>
            <a:r>
              <a:rPr lang="de-CH" dirty="0"/>
              <a:t> </a:t>
            </a:r>
            <a:r>
              <a:rPr lang="de-CH" dirty="0" err="1"/>
              <a:t>prevails</a:t>
            </a:r>
            <a:r>
              <a:rPr lang="de-CH" dirty="0"/>
              <a:t>.</a:t>
            </a:r>
          </a:p>
          <a:p>
            <a:r>
              <a:rPr lang="de-CH" dirty="0" err="1"/>
              <a:t>Now</a:t>
            </a:r>
            <a:r>
              <a:rPr lang="de-CH" dirty="0"/>
              <a:t> on tour all </a:t>
            </a:r>
            <a:r>
              <a:rPr lang="de-CH" dirty="0" err="1"/>
              <a:t>over</a:t>
            </a:r>
            <a:r>
              <a:rPr lang="de-CH" dirty="0"/>
              <a:t> </a:t>
            </a:r>
            <a:r>
              <a:rPr lang="de-CH" dirty="0" err="1"/>
              <a:t>the</a:t>
            </a:r>
            <a:r>
              <a:rPr lang="de-CH" dirty="0"/>
              <a:t> </a:t>
            </a:r>
            <a:r>
              <a:rPr lang="de-CH" dirty="0" err="1"/>
              <a:t>world</a:t>
            </a:r>
            <a:r>
              <a:rPr lang="de-CH" dirty="0"/>
              <a:t>.</a:t>
            </a:r>
          </a:p>
        </p:txBody>
      </p:sp>
      <p:sp>
        <p:nvSpPr>
          <p:cNvPr id="3" name="Titel 2"/>
          <p:cNvSpPr>
            <a:spLocks noGrp="1"/>
          </p:cNvSpPr>
          <p:nvPr>
            <p:ph type="title"/>
          </p:nvPr>
        </p:nvSpPr>
        <p:spPr/>
        <p:txBody>
          <a:bodyPr/>
          <a:lstStyle/>
          <a:p>
            <a:r>
              <a:rPr lang="de-CH" dirty="0"/>
              <a:t>RANDOM DARKNET SHOPPER</a:t>
            </a:r>
          </a:p>
        </p:txBody>
      </p:sp>
      <p:pic>
        <p:nvPicPr>
          <p:cNvPr id="2056" name="Picture 8" descr="Random Darknet Shopper - Cap Camcorder DV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83692" y="2754638"/>
            <a:ext cx="3131840" cy="234628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Random Darknet Shopper - NIKE air yeezy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5532" y="2724952"/>
            <a:ext cx="2912425" cy="218190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Random Darknet Shopper - Ectasy 10x yellow Twitter 120mg mdm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14984" y="2714757"/>
            <a:ext cx="3199284" cy="239681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wwwwwwwwwwwwwwwwwwwwww.bitnik.org/media/news/kunsthalle_darknet/KHStGallen_Darknet_2014-10_MG_3230_LowRes.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22018" y="4916481"/>
            <a:ext cx="3199284" cy="2132856"/>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wwwwwwwwwwwwwwwwwwwwww.bitnik.org/media/r/img/thumb/parcel_cig_03_54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01246" y="4880404"/>
            <a:ext cx="3007252" cy="2255439"/>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wwwwwwwwwwwwwwwwwwwwww.bitnik.org/media/r/img/thumb/parcel_keys_03_540.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08498" y="4890028"/>
            <a:ext cx="2980826" cy="2235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897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de-CH" dirty="0"/>
              <a:t>BITCOIN EXCHANGE RATE</a:t>
            </a:r>
          </a:p>
        </p:txBody>
      </p:sp>
      <p:sp>
        <p:nvSpPr>
          <p:cNvPr id="7" name="AutoShape 2" descr="data:image/jpeg;base64,/9j/4AAQSkZJRgABAQAAAQABAAD/2wCEAAkGBxQREhUUExQUFRUXGRgUFBgXFBUUEhUUFBUXGBUWFBQYHCggGBolGxQUITEhJSkrLi4uFx8zODMsNygtLiwBCgoKBQUFDgUFDisZExkrKysrKysrKysrKysrKysrKysrKysrKysrKysrKysrKysrKysrKysrKysrKysrKysrK//AABEIAK4AhgMBIgACEQEDEQH/xAAcAAABBQEBAQAAAAAAAAAAAAAEAgMFBgcBAAj/xAA5EAABBAAEAwUECQMFAAAAAAABAAIDEQQSITEFQVEGE2FxgQcikbEUIzJCcqHB0fAVYoIWUpOy4f/EABQBAQAAAAAAAAAAAAAAAAAAAAD/xAAUEQEAAAAAAAAAAAAAAAAAAAAA/9oADAMBAAIRAxEAPwCsSPNpBfQXZChnlAp0iT3ibKSXICTMmnTphzkLPPdZfVAY6fxTf01oOtoMxO3K4yB5O+nVBJxStcRXzRn9PkP2QSCh8Cx4bTS2/wAyjXslFGV7WdPeIJ9AgFlwsjPtNcPQoZ71YuHTSbBwlHS6dXgVIR9no59WmjzBrMD5HdBSu8ShIp3jXZKaAF+UuZ1A28xyVbJIQEiROslQIelh6CVgmXEFDKvICpSh3FPSnVMPCBDnJklOFNPQNTuXMNCdK1SYveIv0/8AFYcC0ADqghWYUk18t68EUIWMFvPk0ak+fRSOLhMgrQEbJ3hHZrO4Oe4Vfqge7N8NMzrqhehrb0VjHs9znM6ayerVOcBwrIm0ArFhm3v/ACkGeT+zqVtFj75gjREQcGxUWpFuGzufkRzC0uNtJ9rNEGdO45iYzUsOUDfSxtuP2VV7bYGNwE8Lcodo9oGgd1HmtpxWFa4U4WPJVLtDwyOGJ1Mth1I5gk7hBiJXQUdxnDZH0NRyOyADUDsbl5ciXkB8hTTk7JzSCEDJQ2J2rqjC1DTjUIHMND/OalYdqr90LAfFERyaGvigNj8qUzwkVQq1C4cHRS3CHe9uR+yC58MhJA/mismEhr5qE4Ybom9gp/CFAaxmmyeZGmWurqnRJ5oFlqiuJYcFpBF3d+IKlGuQ2LohB8+9r8F9HxD4/un3mfhP8KgQVoPtZwgDongf7mn5hZ4UDsa8kRHVeQSD+aTSIdGk5EDJQs5pwCkQ0AFx1rl1J0AR8cRIHetbqNCBt4IIqEjZE4aPMdBtyXBFrRHNSfCsGRZAzDmDofQoFRwkfzW1JcEYSbHVCYuYXsQeYOhTDca+g1gLQDqa19EGh8PmGxI8tqU/hJBW6y3D4CaRvuuGuxLw0+tlAS4jFQOoucOutj4jQoNwidfOk60eKzvsh2lc45Hm/NXP6eAL8EEmD4oTEy+Kgv8AV8DXZXOAN1ujJce17czSD0o2go/tVd9U38X6LLVoPtNxOYRt8SVnxCBUe68usGq8gnHBIpOOSUHWDT1CdxGIdo0Cw3c8hfIBNNfRHmEQDTfI353zQBgqc4NLrV0oS9UThpKKC+Q8EimFuO4/RBY7s0WR0DnAN6ktIFbAjxTXZ7ipzi9vNXpkDZBYKDL4eypdIwiQNYSC7vNSBz8wp/tH2Zax3e4W+7yjMAbYHeI5A9eSt78AANR5cxag+KSPa0guaxh+10r9T4IKv2RhaZ2B1hxsgdRyIVn7ezlseRmb+7KLy6fe6Kq8MyuxJyGgTp18fJWXj+EzAAaZspfd04NurA+FoMvZE176dJkPIu0F+J5KewpnwpuyW8iDbD6on+iM73O8ua0m8mWw7wvohY8BLH3jbd3BBc3ehryQR3ajGd65h8L+Kgg1GYvlrfreh1HzQqBTGryXHuvIJd7UghEPamSECEZA8ZfPZBoJ0z7OUoC5B7xSm7obD394680TaCZ4bGNN1e+Ay6blUnhku2ytPB3XqguDXjLdrNu2ONDpS1tuDRqRsCpntHxlzIyGEDlfnyCz9nGBHnD7JdepFjXqUEh2YiLsQ2tQSFfcY7PO8HkAweQA1/NVDsHKwS5nEUCp/E4xrZ3PsH3q8w5AYcIXGu7z10F16ILi+G+qeZPdGWiBvXMDopTEYoAWKVL7XcXJjIvV2nogpWKeC4kChyHQck1aQXpVoHIt15JjdqvILPNCo3GYlse516BL4txi7Ee3N37KtyOJJ1tAZNxNx+yKRGAfY1+PVRYVy4XwnvsCHtFvbmcK3cAfeCCHxRp1p1rrSZ2Zm7piCTkUFi4UdtlZZ8aMPGCasizr+SpnC5frB5hWzGxNmHvNvTbkAPBBW+I8dEoLdK+KrU85338FacXwOEnQFp8OqZ/0sbBje139rtfPZBCcHL2kkOyi60OpVrwwDo7BtwcHXdmtlFYnszOHk5WjwGbKnOGQyRSFkjasWK2I8EFmxGIOQCx8VQ+O4sySHWwNArBxjF5GkDQ8lUnt1QMrqXkXCxBxm66uxtXUD+KZSj2srkpWcIMDRALmWmezaS8NytryPjqs2eK8ldfZbiqdLGeYDx+YP6IDO1XAu4d3kY+pef8Ajed2nw6KoYmOnWtt7lr2uY9uZjhTh+3QrOO1fZw4Z16uid9h3T+13QoK3hMVlcD4q3cPxxdsQqU+BP4LFlhQXmbAuk+yfPUBM/0aYfdJHUOBItMcJ4009LU23jYY4bUUEfHG5mjnO9QUHxKeqf0sKT4zxphYToABZ159Fn/G+NGXRmg68/RA/jJi82ShCFHtxrxzvzREXEQftCkBIC45q7FM12xCdyoG4415ERtXEHJuSD5boqRqFjFjZAhzdEd2X4j9GxTHuPun3XeAPNCZD0TUrdNkG+YeQJ2aJsjXMe0OY4UQdq8OhVM9n3GTiIMrj78VNd1IrQq5xHwQZl2r7LOwxzx2+E893M8HeHiqi89FvksJIIq75clSOO+zt8pL8O0NO5YTQP4enkgzjP40pfs/gZMQXlzy2KNjpJH1ZDWC6HyTuH7OyZ+7dG4PustHNZ2FK8dqeGN4bwiVunezZY3H8R1aPIAoMZ4zjXuItxy1oNhf7oeHEXoUTiIs1A9PggC0tNIDatceAkxOtPAIGm6bKZwE+duu43UO4aIrh8tPrrogm415daF5AxOeaEwurfinsXo0/wACZwY9xAoeqQU4W+q5Z2+aA7slxMYTGNcT9W+mv/C41foV9A4HDtNdF80Y+OqPQ16Fbp7Ke0AxWFEbj9bDTXdXMr3Xfp6ILvHAANk3jsVHBG6SQhrGAucTyARIWHe1/tXLLN9GYHMgYacSK7yQHX/EckB/DvaLLPxWIBrW4eR3c0WjPreVxdvd/NO+3PH+7hoB94ulPkPdH52sy4biCJIZAdWyMcf8Xi/yVg9qvFPpHE3AG2xsbGPOszv+wQVWcbIDENLq6KRl1I+CYobIAIxp47FGRC2oJ0Za4jkdU9gZeRtA8L1XY9C0+S9G3UrzR7qCywjReQvA57bXMdei8gG4g+mpvB/Z1tO5BIKd1rRMSQvj2II5g2gKb136JOvRNYefN1tEtO5CBuRuYEeCkOwnHjgcVHIbDLySjqwnU+m6EMda9UFJFTvA60g+q2SB7A5ptpAcCOY3Wc+2vDQ/R2ucB3pdTANHO01PonfZ/wBo3O4ZLnsuw/uA9WkAt+F0qL7SuLOxGNcHXljAY0cgatx9SR8EFIwxcAR49QnMRMXz5nG3OAc7z0B+STjBWXxdZTjodc3Pb0QKIspnLSJDNUksQBYpl2edIbDR0pR0d/NChuoQKSDt5p3EMoHZJEZGVB3DPy7XsupcMZ8FxB//2Q=="/>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CH"/>
          </a:p>
        </p:txBody>
      </p:sp>
      <p:pic>
        <p:nvPicPr>
          <p:cNvPr id="11" name="Grafik 10">
            <a:extLst>
              <a:ext uri="{FF2B5EF4-FFF2-40B4-BE49-F238E27FC236}">
                <a16:creationId xmlns:a16="http://schemas.microsoft.com/office/drawing/2014/main" id="{4C688F99-4028-4C16-9B3B-8C5F1388FD1D}"/>
              </a:ext>
            </a:extLst>
          </p:cNvPr>
          <p:cNvPicPr>
            <a:picLocks noChangeAspect="1"/>
          </p:cNvPicPr>
          <p:nvPr/>
        </p:nvPicPr>
        <p:blipFill>
          <a:blip r:embed="rId3"/>
          <a:stretch>
            <a:fillRect/>
          </a:stretch>
        </p:blipFill>
        <p:spPr>
          <a:xfrm>
            <a:off x="1524000" y="1130394"/>
            <a:ext cx="9144000" cy="5228376"/>
          </a:xfrm>
          <a:prstGeom prst="rect">
            <a:avLst/>
          </a:prstGeom>
        </p:spPr>
      </p:pic>
      <p:pic>
        <p:nvPicPr>
          <p:cNvPr id="12" name="Picture 4" descr="Image result for habel bearwhale">
            <a:extLst>
              <a:ext uri="{FF2B5EF4-FFF2-40B4-BE49-F238E27FC236}">
                <a16:creationId xmlns:a16="http://schemas.microsoft.com/office/drawing/2014/main" id="{90EE2CC1-C2F2-49EC-AE34-10C37D398A1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72064" y="3573016"/>
            <a:ext cx="2304256" cy="295032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Gerade Verbindung mit Pfeil 13">
            <a:extLst>
              <a:ext uri="{FF2B5EF4-FFF2-40B4-BE49-F238E27FC236}">
                <a16:creationId xmlns:a16="http://schemas.microsoft.com/office/drawing/2014/main" id="{A982552E-B4F7-4B05-8730-011C551A5EE2}"/>
              </a:ext>
            </a:extLst>
          </p:cNvPr>
          <p:cNvCxnSpPr>
            <a:cxnSpLocks/>
          </p:cNvCxnSpPr>
          <p:nvPr/>
        </p:nvCxnSpPr>
        <p:spPr>
          <a:xfrm flipV="1">
            <a:off x="7320136" y="3140968"/>
            <a:ext cx="0" cy="5760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586162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2"/>
          <p:cNvSpPr>
            <a:spLocks noGrp="1"/>
          </p:cNvSpPr>
          <p:nvPr>
            <p:ph type="title"/>
          </p:nvPr>
        </p:nvSpPr>
        <p:spPr>
          <a:xfrm>
            <a:off x="191344" y="129911"/>
            <a:ext cx="6210690" cy="857250"/>
          </a:xfrm>
        </p:spPr>
        <p:txBody>
          <a:bodyPr>
            <a:normAutofit/>
          </a:bodyPr>
          <a:lstStyle/>
          <a:p>
            <a:r>
              <a:rPr lang="de-CH" sz="2700" dirty="0"/>
              <a:t>COINMARKETCAP.COM</a:t>
            </a:r>
            <a:endParaRPr lang="en-US" sz="2700" dirty="0"/>
          </a:p>
        </p:txBody>
      </p:sp>
      <p:pic>
        <p:nvPicPr>
          <p:cNvPr id="3" name="Picture 2">
            <a:extLst>
              <a:ext uri="{FF2B5EF4-FFF2-40B4-BE49-F238E27FC236}">
                <a16:creationId xmlns:a16="http://schemas.microsoft.com/office/drawing/2014/main" id="{B09963A4-BAF8-4516-BB09-F2DC63517DB9}"/>
              </a:ext>
            </a:extLst>
          </p:cNvPr>
          <p:cNvPicPr>
            <a:picLocks noChangeAspect="1"/>
          </p:cNvPicPr>
          <p:nvPr/>
        </p:nvPicPr>
        <p:blipFill>
          <a:blip r:embed="rId2"/>
          <a:stretch>
            <a:fillRect/>
          </a:stretch>
        </p:blipFill>
        <p:spPr>
          <a:xfrm>
            <a:off x="0" y="987161"/>
            <a:ext cx="12192000" cy="8579555"/>
          </a:xfrm>
          <a:prstGeom prst="rect">
            <a:avLst/>
          </a:prstGeom>
        </p:spPr>
      </p:pic>
    </p:spTree>
    <p:extLst>
      <p:ext uri="{BB962C8B-B14F-4D97-AF65-F5344CB8AC3E}">
        <p14:creationId xmlns:p14="http://schemas.microsoft.com/office/powerpoint/2010/main" val="3535550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573E113-EBC5-4E7B-9926-74FB1BF7FECE}"/>
              </a:ext>
            </a:extLst>
          </p:cNvPr>
          <p:cNvSpPr>
            <a:spLocks noGrp="1"/>
          </p:cNvSpPr>
          <p:nvPr>
            <p:ph type="title"/>
          </p:nvPr>
        </p:nvSpPr>
        <p:spPr>
          <a:xfrm>
            <a:off x="143339" y="0"/>
            <a:ext cx="10478955" cy="1143000"/>
          </a:xfrm>
        </p:spPr>
        <p:txBody>
          <a:bodyPr/>
          <a:lstStyle/>
          <a:p>
            <a:r>
              <a:rPr lang="de-CH" dirty="0"/>
              <a:t>ECOSYSTEM</a:t>
            </a:r>
            <a:endParaRPr lang="en-US" dirty="0"/>
          </a:p>
        </p:txBody>
      </p:sp>
      <p:sp>
        <p:nvSpPr>
          <p:cNvPr id="4" name="Rechteck: abgerundete Ecken 3">
            <a:extLst>
              <a:ext uri="{FF2B5EF4-FFF2-40B4-BE49-F238E27FC236}">
                <a16:creationId xmlns:a16="http://schemas.microsoft.com/office/drawing/2014/main" id="{835FD2FC-7E37-4A86-BB11-0AF2BFEF6989}"/>
              </a:ext>
            </a:extLst>
          </p:cNvPr>
          <p:cNvSpPr/>
          <p:nvPr/>
        </p:nvSpPr>
        <p:spPr>
          <a:xfrm>
            <a:off x="8576492" y="2961340"/>
            <a:ext cx="1440160"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Miner</a:t>
            </a:r>
          </a:p>
        </p:txBody>
      </p:sp>
      <p:cxnSp>
        <p:nvCxnSpPr>
          <p:cNvPr id="6" name="Gerade Verbindung mit Pfeil 5">
            <a:extLst>
              <a:ext uri="{FF2B5EF4-FFF2-40B4-BE49-F238E27FC236}">
                <a16:creationId xmlns:a16="http://schemas.microsoft.com/office/drawing/2014/main" id="{6EBABC56-0183-4C63-967C-AF6F0480F5EA}"/>
              </a:ext>
            </a:extLst>
          </p:cNvPr>
          <p:cNvCxnSpPr>
            <a:cxnSpLocks/>
            <a:stCxn id="4" idx="1"/>
            <a:endCxn id="7" idx="3"/>
          </p:cNvCxnSpPr>
          <p:nvPr/>
        </p:nvCxnSpPr>
        <p:spPr>
          <a:xfrm flipH="1" flipV="1">
            <a:off x="6790420" y="3338992"/>
            <a:ext cx="1786072" cy="1839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7" name="Rechteck: abgerundete Ecken 6">
            <a:extLst>
              <a:ext uri="{FF2B5EF4-FFF2-40B4-BE49-F238E27FC236}">
                <a16:creationId xmlns:a16="http://schemas.microsoft.com/office/drawing/2014/main" id="{E10B40CA-3BED-481B-B4CB-DC71CCE9E727}"/>
              </a:ext>
            </a:extLst>
          </p:cNvPr>
          <p:cNvSpPr/>
          <p:nvPr/>
        </p:nvSpPr>
        <p:spPr>
          <a:xfrm>
            <a:off x="5134236" y="2870940"/>
            <a:ext cx="1656184" cy="936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Exchanges,</a:t>
            </a:r>
          </a:p>
          <a:p>
            <a:pPr algn="ctr"/>
            <a:r>
              <a:rPr lang="en-US" dirty="0"/>
              <a:t>Broker</a:t>
            </a:r>
          </a:p>
        </p:txBody>
      </p:sp>
      <p:cxnSp>
        <p:nvCxnSpPr>
          <p:cNvPr id="9" name="Gerade Verbindung mit Pfeil 8">
            <a:extLst>
              <a:ext uri="{FF2B5EF4-FFF2-40B4-BE49-F238E27FC236}">
                <a16:creationId xmlns:a16="http://schemas.microsoft.com/office/drawing/2014/main" id="{2FF59CB2-2775-47BE-9BAA-81C3D2789B22}"/>
              </a:ext>
            </a:extLst>
          </p:cNvPr>
          <p:cNvCxnSpPr>
            <a:cxnSpLocks/>
          </p:cNvCxnSpPr>
          <p:nvPr/>
        </p:nvCxnSpPr>
        <p:spPr>
          <a:xfrm>
            <a:off x="6708119" y="3807044"/>
            <a:ext cx="1273226" cy="111394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Rechteck: abgerundete Ecken 9">
            <a:extLst>
              <a:ext uri="{FF2B5EF4-FFF2-40B4-BE49-F238E27FC236}">
                <a16:creationId xmlns:a16="http://schemas.microsoft.com/office/drawing/2014/main" id="{55F22AE2-D918-48F1-9D74-FEA4DB97F00A}"/>
              </a:ext>
            </a:extLst>
          </p:cNvPr>
          <p:cNvSpPr/>
          <p:nvPr/>
        </p:nvSpPr>
        <p:spPr>
          <a:xfrm>
            <a:off x="7981345" y="4920991"/>
            <a:ext cx="1742194" cy="936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dirty="0" err="1"/>
              <a:t>Hodler</a:t>
            </a:r>
            <a:r>
              <a:rPr lang="en-US" dirty="0"/>
              <a:t>”</a:t>
            </a:r>
          </a:p>
        </p:txBody>
      </p:sp>
      <p:sp>
        <p:nvSpPr>
          <p:cNvPr id="12" name="Rechteck: abgerundete Ecken 11">
            <a:extLst>
              <a:ext uri="{FF2B5EF4-FFF2-40B4-BE49-F238E27FC236}">
                <a16:creationId xmlns:a16="http://schemas.microsoft.com/office/drawing/2014/main" id="{4559BEFF-A9B2-47D4-9744-E3948DADE248}"/>
              </a:ext>
            </a:extLst>
          </p:cNvPr>
          <p:cNvSpPr/>
          <p:nvPr/>
        </p:nvSpPr>
        <p:spPr>
          <a:xfrm>
            <a:off x="5097925" y="5153746"/>
            <a:ext cx="1742194" cy="936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Traders</a:t>
            </a:r>
          </a:p>
        </p:txBody>
      </p:sp>
      <p:pic>
        <p:nvPicPr>
          <p:cNvPr id="1026" name="Picture 2" descr="Image result for hodl">
            <a:extLst>
              <a:ext uri="{FF2B5EF4-FFF2-40B4-BE49-F238E27FC236}">
                <a16:creationId xmlns:a16="http://schemas.microsoft.com/office/drawing/2014/main" id="{0D1433CD-D2A9-4F86-BD3C-D77582ADC64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94719" y="5049261"/>
            <a:ext cx="1715263" cy="713188"/>
          </a:xfrm>
          <a:prstGeom prst="rect">
            <a:avLst/>
          </a:prstGeom>
          <a:noFill/>
          <a:extLst>
            <a:ext uri="{909E8E84-426E-40DD-AFC4-6F175D3DCCD1}">
              <a14:hiddenFill xmlns:a14="http://schemas.microsoft.com/office/drawing/2010/main">
                <a:solidFill>
                  <a:srgbClr val="FFFFFF"/>
                </a:solidFill>
              </a14:hiddenFill>
            </a:ext>
          </a:extLst>
        </p:spPr>
      </p:pic>
      <p:sp>
        <p:nvSpPr>
          <p:cNvPr id="14" name="Textfeld 13">
            <a:extLst>
              <a:ext uri="{FF2B5EF4-FFF2-40B4-BE49-F238E27FC236}">
                <a16:creationId xmlns:a16="http://schemas.microsoft.com/office/drawing/2014/main" id="{90EC4DEC-FF41-4167-9015-0311B8386DB6}"/>
              </a:ext>
            </a:extLst>
          </p:cNvPr>
          <p:cNvSpPr txBox="1"/>
          <p:nvPr/>
        </p:nvSpPr>
        <p:spPr>
          <a:xfrm>
            <a:off x="8715017" y="3757245"/>
            <a:ext cx="2355798" cy="646331"/>
          </a:xfrm>
          <a:prstGeom prst="rect">
            <a:avLst/>
          </a:prstGeom>
          <a:noFill/>
        </p:spPr>
        <p:txBody>
          <a:bodyPr wrap="square" rtlCol="0">
            <a:spAutoFit/>
          </a:bodyPr>
          <a:lstStyle/>
          <a:p>
            <a:r>
              <a:rPr lang="en-US" dirty="0"/>
              <a:t>“mine” new coins,</a:t>
            </a:r>
          </a:p>
          <a:p>
            <a:r>
              <a:rPr lang="en-US" dirty="0"/>
              <a:t>Operate infrastructure</a:t>
            </a:r>
          </a:p>
        </p:txBody>
      </p:sp>
      <p:sp>
        <p:nvSpPr>
          <p:cNvPr id="15" name="Textfeld 14">
            <a:extLst>
              <a:ext uri="{FF2B5EF4-FFF2-40B4-BE49-F238E27FC236}">
                <a16:creationId xmlns:a16="http://schemas.microsoft.com/office/drawing/2014/main" id="{9DECB633-F00C-4BA8-BDD9-D0BC8ABD51C9}"/>
              </a:ext>
            </a:extLst>
          </p:cNvPr>
          <p:cNvSpPr txBox="1"/>
          <p:nvPr/>
        </p:nvSpPr>
        <p:spPr>
          <a:xfrm>
            <a:off x="8020995" y="5813290"/>
            <a:ext cx="2634022" cy="646331"/>
          </a:xfrm>
          <a:prstGeom prst="rect">
            <a:avLst/>
          </a:prstGeom>
          <a:noFill/>
        </p:spPr>
        <p:txBody>
          <a:bodyPr wrap="square" rtlCol="0">
            <a:spAutoFit/>
          </a:bodyPr>
          <a:lstStyle/>
          <a:p>
            <a:r>
              <a:rPr lang="en-US" dirty="0"/>
              <a:t>Long-term speculation,</a:t>
            </a:r>
          </a:p>
          <a:p>
            <a:r>
              <a:rPr lang="en-US" dirty="0"/>
              <a:t>Value preservation.</a:t>
            </a:r>
          </a:p>
        </p:txBody>
      </p:sp>
      <p:cxnSp>
        <p:nvCxnSpPr>
          <p:cNvPr id="17" name="Gerade Verbindung mit Pfeil 16">
            <a:extLst>
              <a:ext uri="{FF2B5EF4-FFF2-40B4-BE49-F238E27FC236}">
                <a16:creationId xmlns:a16="http://schemas.microsoft.com/office/drawing/2014/main" id="{52ECDF00-1BE1-4FAD-A948-8ECC7657F552}"/>
              </a:ext>
            </a:extLst>
          </p:cNvPr>
          <p:cNvCxnSpPr>
            <a:cxnSpLocks/>
          </p:cNvCxnSpPr>
          <p:nvPr/>
        </p:nvCxnSpPr>
        <p:spPr>
          <a:xfrm>
            <a:off x="6168008" y="3807044"/>
            <a:ext cx="0" cy="13467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Gerade Verbindung mit Pfeil 18">
            <a:extLst>
              <a:ext uri="{FF2B5EF4-FFF2-40B4-BE49-F238E27FC236}">
                <a16:creationId xmlns:a16="http://schemas.microsoft.com/office/drawing/2014/main" id="{4CB26058-FB9D-4CB6-AAB4-7A73FD5E3007}"/>
              </a:ext>
            </a:extLst>
          </p:cNvPr>
          <p:cNvCxnSpPr>
            <a:cxnSpLocks/>
            <a:stCxn id="12" idx="0"/>
            <a:endCxn id="7" idx="2"/>
          </p:cNvCxnSpPr>
          <p:nvPr/>
        </p:nvCxnSpPr>
        <p:spPr>
          <a:xfrm flipH="1" flipV="1">
            <a:off x="5962328" y="3807044"/>
            <a:ext cx="6694" cy="13467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Rechteck: abgerundete Ecken 23">
            <a:extLst>
              <a:ext uri="{FF2B5EF4-FFF2-40B4-BE49-F238E27FC236}">
                <a16:creationId xmlns:a16="http://schemas.microsoft.com/office/drawing/2014/main" id="{AFE65544-FDBB-4143-BBE1-2BCA2B209042}"/>
              </a:ext>
            </a:extLst>
          </p:cNvPr>
          <p:cNvSpPr/>
          <p:nvPr/>
        </p:nvSpPr>
        <p:spPr>
          <a:xfrm>
            <a:off x="2724995" y="4280965"/>
            <a:ext cx="1742194" cy="936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Users</a:t>
            </a:r>
          </a:p>
        </p:txBody>
      </p:sp>
      <p:cxnSp>
        <p:nvCxnSpPr>
          <p:cNvPr id="25" name="Gerade Verbindung mit Pfeil 24">
            <a:extLst>
              <a:ext uri="{FF2B5EF4-FFF2-40B4-BE49-F238E27FC236}">
                <a16:creationId xmlns:a16="http://schemas.microsoft.com/office/drawing/2014/main" id="{36686CA0-F5A4-45A0-BAEA-D2DA5BA4BACB}"/>
              </a:ext>
            </a:extLst>
          </p:cNvPr>
          <p:cNvCxnSpPr>
            <a:cxnSpLocks/>
          </p:cNvCxnSpPr>
          <p:nvPr/>
        </p:nvCxnSpPr>
        <p:spPr>
          <a:xfrm flipH="1">
            <a:off x="4530366" y="3807045"/>
            <a:ext cx="667415" cy="61331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9" name="Rechteck: abgerundete Ecken 28">
            <a:extLst>
              <a:ext uri="{FF2B5EF4-FFF2-40B4-BE49-F238E27FC236}">
                <a16:creationId xmlns:a16="http://schemas.microsoft.com/office/drawing/2014/main" id="{9FE53B1A-6B12-4F0F-8E7B-F05D1F53F7EF}"/>
              </a:ext>
            </a:extLst>
          </p:cNvPr>
          <p:cNvSpPr/>
          <p:nvPr/>
        </p:nvSpPr>
        <p:spPr>
          <a:xfrm>
            <a:off x="2464728" y="2894812"/>
            <a:ext cx="1749230" cy="9000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Merchants, Gambling, etc.</a:t>
            </a:r>
          </a:p>
        </p:txBody>
      </p:sp>
      <p:cxnSp>
        <p:nvCxnSpPr>
          <p:cNvPr id="31" name="Gerade Verbindung mit Pfeil 30">
            <a:extLst>
              <a:ext uri="{FF2B5EF4-FFF2-40B4-BE49-F238E27FC236}">
                <a16:creationId xmlns:a16="http://schemas.microsoft.com/office/drawing/2014/main" id="{BAD911D8-5827-4559-BD42-4A8E4F2F0D6B}"/>
              </a:ext>
            </a:extLst>
          </p:cNvPr>
          <p:cNvCxnSpPr>
            <a:cxnSpLocks/>
          </p:cNvCxnSpPr>
          <p:nvPr/>
        </p:nvCxnSpPr>
        <p:spPr>
          <a:xfrm flipH="1" flipV="1">
            <a:off x="3322150" y="3787483"/>
            <a:ext cx="134026" cy="47970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Gerade Verbindung mit Pfeil 34">
            <a:extLst>
              <a:ext uri="{FF2B5EF4-FFF2-40B4-BE49-F238E27FC236}">
                <a16:creationId xmlns:a16="http://schemas.microsoft.com/office/drawing/2014/main" id="{EC1A6E9D-C99E-4E1E-B06C-E0893A8BBA08}"/>
              </a:ext>
            </a:extLst>
          </p:cNvPr>
          <p:cNvCxnSpPr>
            <a:cxnSpLocks/>
            <a:stCxn id="29" idx="3"/>
            <a:endCxn id="7" idx="1"/>
          </p:cNvCxnSpPr>
          <p:nvPr/>
        </p:nvCxnSpPr>
        <p:spPr>
          <a:xfrm flipV="1">
            <a:off x="4213958" y="3338993"/>
            <a:ext cx="920278" cy="586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0" name="Rechteck: abgerundete Ecken 39">
            <a:extLst>
              <a:ext uri="{FF2B5EF4-FFF2-40B4-BE49-F238E27FC236}">
                <a16:creationId xmlns:a16="http://schemas.microsoft.com/office/drawing/2014/main" id="{4C1B51D7-A82B-4585-8A5C-9A233106D899}"/>
              </a:ext>
            </a:extLst>
          </p:cNvPr>
          <p:cNvSpPr/>
          <p:nvPr/>
        </p:nvSpPr>
        <p:spPr>
          <a:xfrm>
            <a:off x="8810944" y="1092911"/>
            <a:ext cx="1426695" cy="8569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Crypto-Startups</a:t>
            </a:r>
          </a:p>
        </p:txBody>
      </p:sp>
      <p:cxnSp>
        <p:nvCxnSpPr>
          <p:cNvPr id="41" name="Gerade Verbindung mit Pfeil 40">
            <a:extLst>
              <a:ext uri="{FF2B5EF4-FFF2-40B4-BE49-F238E27FC236}">
                <a16:creationId xmlns:a16="http://schemas.microsoft.com/office/drawing/2014/main" id="{3355BEF3-29AE-4E16-9BEE-3396B7068CAE}"/>
              </a:ext>
            </a:extLst>
          </p:cNvPr>
          <p:cNvCxnSpPr>
            <a:cxnSpLocks/>
          </p:cNvCxnSpPr>
          <p:nvPr/>
        </p:nvCxnSpPr>
        <p:spPr>
          <a:xfrm flipH="1">
            <a:off x="6790422" y="1675207"/>
            <a:ext cx="1957088" cy="119573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034" name="Picture 8" descr="Image result for singulardtv">
            <a:extLst>
              <a:ext uri="{FF2B5EF4-FFF2-40B4-BE49-F238E27FC236}">
                <a16:creationId xmlns:a16="http://schemas.microsoft.com/office/drawing/2014/main" id="{D6FFEE9D-20A3-4C1E-B359-2AA5CFFA653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87761" y="1293183"/>
            <a:ext cx="894476" cy="512655"/>
          </a:xfrm>
          <a:prstGeom prst="rect">
            <a:avLst/>
          </a:prstGeom>
          <a:noFill/>
          <a:extLst>
            <a:ext uri="{909E8E84-426E-40DD-AFC4-6F175D3DCCD1}">
              <a14:hiddenFill xmlns:a14="http://schemas.microsoft.com/office/drawing/2010/main">
                <a:solidFill>
                  <a:srgbClr val="FFFFFF"/>
                </a:solidFill>
              </a14:hiddenFill>
            </a:ext>
          </a:extLst>
        </p:spPr>
      </p:pic>
      <p:pic>
        <p:nvPicPr>
          <p:cNvPr id="46" name="Grafik 45">
            <a:extLst>
              <a:ext uri="{FF2B5EF4-FFF2-40B4-BE49-F238E27FC236}">
                <a16:creationId xmlns:a16="http://schemas.microsoft.com/office/drawing/2014/main" id="{E495658A-A8EA-49F2-BBA3-9AE160B2BDD9}"/>
              </a:ext>
            </a:extLst>
          </p:cNvPr>
          <p:cNvPicPr>
            <a:picLocks noChangeAspect="1"/>
          </p:cNvPicPr>
          <p:nvPr/>
        </p:nvPicPr>
        <p:blipFill>
          <a:blip r:embed="rId4"/>
          <a:stretch>
            <a:fillRect/>
          </a:stretch>
        </p:blipFill>
        <p:spPr>
          <a:xfrm>
            <a:off x="10089083" y="3001012"/>
            <a:ext cx="981733" cy="736300"/>
          </a:xfrm>
          <a:prstGeom prst="rect">
            <a:avLst/>
          </a:prstGeom>
        </p:spPr>
      </p:pic>
      <p:sp>
        <p:nvSpPr>
          <p:cNvPr id="47" name="Textfeld 46">
            <a:extLst>
              <a:ext uri="{FF2B5EF4-FFF2-40B4-BE49-F238E27FC236}">
                <a16:creationId xmlns:a16="http://schemas.microsoft.com/office/drawing/2014/main" id="{099EE51C-7C50-4ED2-93F0-6B27B6D42CBB}"/>
              </a:ext>
            </a:extLst>
          </p:cNvPr>
          <p:cNvSpPr txBox="1"/>
          <p:nvPr/>
        </p:nvSpPr>
        <p:spPr>
          <a:xfrm>
            <a:off x="8787537" y="1982889"/>
            <a:ext cx="2355798" cy="646331"/>
          </a:xfrm>
          <a:prstGeom prst="rect">
            <a:avLst/>
          </a:prstGeom>
          <a:noFill/>
        </p:spPr>
        <p:txBody>
          <a:bodyPr wrap="square" rtlCol="0">
            <a:spAutoFit/>
          </a:bodyPr>
          <a:lstStyle/>
          <a:p>
            <a:r>
              <a:rPr lang="en-US" dirty="0"/>
              <a:t>Issue tokens to fund themselves</a:t>
            </a:r>
          </a:p>
        </p:txBody>
      </p:sp>
      <p:sp>
        <p:nvSpPr>
          <p:cNvPr id="48" name="Rechteck: abgerundete Ecken 47">
            <a:extLst>
              <a:ext uri="{FF2B5EF4-FFF2-40B4-BE49-F238E27FC236}">
                <a16:creationId xmlns:a16="http://schemas.microsoft.com/office/drawing/2014/main" id="{7EED4414-11B2-4CFA-BD1F-F57ABB144A1C}"/>
              </a:ext>
            </a:extLst>
          </p:cNvPr>
          <p:cNvSpPr/>
          <p:nvPr/>
        </p:nvSpPr>
        <p:spPr>
          <a:xfrm>
            <a:off x="5281424" y="1062102"/>
            <a:ext cx="1426695" cy="8569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Lawyers</a:t>
            </a:r>
          </a:p>
        </p:txBody>
      </p:sp>
      <p:cxnSp>
        <p:nvCxnSpPr>
          <p:cNvPr id="51" name="Gerade Verbindung mit Pfeil 50">
            <a:extLst>
              <a:ext uri="{FF2B5EF4-FFF2-40B4-BE49-F238E27FC236}">
                <a16:creationId xmlns:a16="http://schemas.microsoft.com/office/drawing/2014/main" id="{39664D16-883C-4F1E-9D3B-3957D6791DA0}"/>
              </a:ext>
            </a:extLst>
          </p:cNvPr>
          <p:cNvCxnSpPr>
            <a:cxnSpLocks/>
            <a:stCxn id="40" idx="1"/>
            <a:endCxn id="48" idx="3"/>
          </p:cNvCxnSpPr>
          <p:nvPr/>
        </p:nvCxnSpPr>
        <p:spPr>
          <a:xfrm flipH="1" flipV="1">
            <a:off x="6708119" y="1490573"/>
            <a:ext cx="2102825" cy="3080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039" name="Picture 10" descr="Image result for mme">
            <a:extLst>
              <a:ext uri="{FF2B5EF4-FFF2-40B4-BE49-F238E27FC236}">
                <a16:creationId xmlns:a16="http://schemas.microsoft.com/office/drawing/2014/main" id="{ACEBB4C2-7EEB-4762-B2FB-2B8855D7A9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50380" y="1956244"/>
            <a:ext cx="894305" cy="319395"/>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Gerade Verbindung mit Pfeil 31">
            <a:extLst>
              <a:ext uri="{FF2B5EF4-FFF2-40B4-BE49-F238E27FC236}">
                <a16:creationId xmlns:a16="http://schemas.microsoft.com/office/drawing/2014/main" id="{D84F8A36-0FF5-4B54-9ACF-4CFE3D1AB3C5}"/>
              </a:ext>
            </a:extLst>
          </p:cNvPr>
          <p:cNvCxnSpPr>
            <a:cxnSpLocks/>
          </p:cNvCxnSpPr>
          <p:nvPr/>
        </p:nvCxnSpPr>
        <p:spPr>
          <a:xfrm>
            <a:off x="8256240" y="2677702"/>
            <a:ext cx="15907" cy="224328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Gerader Verbinder 33">
            <a:extLst>
              <a:ext uri="{FF2B5EF4-FFF2-40B4-BE49-F238E27FC236}">
                <a16:creationId xmlns:a16="http://schemas.microsoft.com/office/drawing/2014/main" id="{4BC44D71-1CFB-421B-A968-1480263B778D}"/>
              </a:ext>
            </a:extLst>
          </p:cNvPr>
          <p:cNvCxnSpPr>
            <a:cxnSpLocks/>
          </p:cNvCxnSpPr>
          <p:nvPr/>
        </p:nvCxnSpPr>
        <p:spPr>
          <a:xfrm flipV="1">
            <a:off x="8256240" y="1938311"/>
            <a:ext cx="596202" cy="739391"/>
          </a:xfrm>
          <a:prstGeom prst="line">
            <a:avLst/>
          </a:prstGeom>
        </p:spPr>
        <p:style>
          <a:lnRef idx="3">
            <a:schemeClr val="accent1"/>
          </a:lnRef>
          <a:fillRef idx="0">
            <a:schemeClr val="accent1"/>
          </a:fillRef>
          <a:effectRef idx="2">
            <a:schemeClr val="accent1"/>
          </a:effectRef>
          <a:fontRef idx="minor">
            <a:schemeClr val="tx1"/>
          </a:fontRef>
        </p:style>
      </p:cxnSp>
      <p:pic>
        <p:nvPicPr>
          <p:cNvPr id="36" name="Picture 12" descr="Image result for satoshi dice">
            <a:extLst>
              <a:ext uri="{FF2B5EF4-FFF2-40B4-BE49-F238E27FC236}">
                <a16:creationId xmlns:a16="http://schemas.microsoft.com/office/drawing/2014/main" id="{6B8AC710-FC7C-420F-9EF4-6CDD262AA19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36054" y="2961340"/>
            <a:ext cx="767040" cy="767040"/>
          </a:xfrm>
          <a:prstGeom prst="rect">
            <a:avLst/>
          </a:prstGeom>
          <a:noFill/>
          <a:extLst>
            <a:ext uri="{909E8E84-426E-40DD-AFC4-6F175D3DCCD1}">
              <a14:hiddenFill xmlns:a14="http://schemas.microsoft.com/office/drawing/2010/main">
                <a:solidFill>
                  <a:srgbClr val="FFFFFF"/>
                </a:solidFill>
              </a14:hiddenFill>
            </a:ext>
          </a:extLst>
        </p:spPr>
      </p:pic>
      <p:sp>
        <p:nvSpPr>
          <p:cNvPr id="39" name="Rechteck: abgerundete Ecken 38">
            <a:extLst>
              <a:ext uri="{FF2B5EF4-FFF2-40B4-BE49-F238E27FC236}">
                <a16:creationId xmlns:a16="http://schemas.microsoft.com/office/drawing/2014/main" id="{2E6AA87C-D994-410A-8B02-732F58C3487F}"/>
              </a:ext>
            </a:extLst>
          </p:cNvPr>
          <p:cNvSpPr/>
          <p:nvPr/>
        </p:nvSpPr>
        <p:spPr>
          <a:xfrm>
            <a:off x="562048" y="5945184"/>
            <a:ext cx="1852544" cy="7363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Regulators</a:t>
            </a:r>
          </a:p>
        </p:txBody>
      </p:sp>
      <p:pic>
        <p:nvPicPr>
          <p:cNvPr id="43" name="Picture 16" descr="Image result for big brother eye">
            <a:extLst>
              <a:ext uri="{FF2B5EF4-FFF2-40B4-BE49-F238E27FC236}">
                <a16:creationId xmlns:a16="http://schemas.microsoft.com/office/drawing/2014/main" id="{E5BD1A3B-71E7-4EEF-9BB7-F02E8C00D5F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72362" y="5688778"/>
            <a:ext cx="1262669" cy="736557"/>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Gerade Verbindung mit Pfeil 44">
            <a:extLst>
              <a:ext uri="{FF2B5EF4-FFF2-40B4-BE49-F238E27FC236}">
                <a16:creationId xmlns:a16="http://schemas.microsoft.com/office/drawing/2014/main" id="{739FC24B-8A91-48F7-95B6-3F4568D3076F}"/>
              </a:ext>
            </a:extLst>
          </p:cNvPr>
          <p:cNvCxnSpPr>
            <a:cxnSpLocks/>
          </p:cNvCxnSpPr>
          <p:nvPr/>
        </p:nvCxnSpPr>
        <p:spPr>
          <a:xfrm flipH="1" flipV="1">
            <a:off x="1728444" y="5523572"/>
            <a:ext cx="5154" cy="365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Gerade Verbindung mit Pfeil 82">
            <a:extLst>
              <a:ext uri="{FF2B5EF4-FFF2-40B4-BE49-F238E27FC236}">
                <a16:creationId xmlns:a16="http://schemas.microsoft.com/office/drawing/2014/main" id="{C8E3EE51-2F5D-4E1E-85BD-DB57BCA99618}"/>
              </a:ext>
            </a:extLst>
          </p:cNvPr>
          <p:cNvCxnSpPr>
            <a:cxnSpLocks/>
          </p:cNvCxnSpPr>
          <p:nvPr/>
        </p:nvCxnSpPr>
        <p:spPr>
          <a:xfrm flipV="1">
            <a:off x="2062724" y="5523571"/>
            <a:ext cx="201588" cy="365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Gerade Verbindung mit Pfeil 83">
            <a:extLst>
              <a:ext uri="{FF2B5EF4-FFF2-40B4-BE49-F238E27FC236}">
                <a16:creationId xmlns:a16="http://schemas.microsoft.com/office/drawing/2014/main" id="{4B607BCD-3DFF-413B-9E4C-0B8565516076}"/>
              </a:ext>
            </a:extLst>
          </p:cNvPr>
          <p:cNvCxnSpPr>
            <a:cxnSpLocks/>
          </p:cNvCxnSpPr>
          <p:nvPr/>
        </p:nvCxnSpPr>
        <p:spPr>
          <a:xfrm flipH="1" flipV="1">
            <a:off x="1109642" y="5523570"/>
            <a:ext cx="192405" cy="348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Gerade Verbindung mit Pfeil 86">
            <a:extLst>
              <a:ext uri="{FF2B5EF4-FFF2-40B4-BE49-F238E27FC236}">
                <a16:creationId xmlns:a16="http://schemas.microsoft.com/office/drawing/2014/main" id="{6CD6D7AA-606D-436D-A8EE-9D442A99596B}"/>
              </a:ext>
            </a:extLst>
          </p:cNvPr>
          <p:cNvCxnSpPr>
            <a:cxnSpLocks/>
          </p:cNvCxnSpPr>
          <p:nvPr/>
        </p:nvCxnSpPr>
        <p:spPr>
          <a:xfrm>
            <a:off x="2464567" y="6453270"/>
            <a:ext cx="908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Gerade Verbindung mit Pfeil 90">
            <a:extLst>
              <a:ext uri="{FF2B5EF4-FFF2-40B4-BE49-F238E27FC236}">
                <a16:creationId xmlns:a16="http://schemas.microsoft.com/office/drawing/2014/main" id="{31B1565B-E5E1-432B-9BF5-2A72021F4B84}"/>
              </a:ext>
            </a:extLst>
          </p:cNvPr>
          <p:cNvCxnSpPr>
            <a:cxnSpLocks/>
          </p:cNvCxnSpPr>
          <p:nvPr/>
        </p:nvCxnSpPr>
        <p:spPr>
          <a:xfrm flipV="1">
            <a:off x="2464566" y="5727989"/>
            <a:ext cx="286390" cy="239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Gerade Verbindung mit Pfeil 92">
            <a:extLst>
              <a:ext uri="{FF2B5EF4-FFF2-40B4-BE49-F238E27FC236}">
                <a16:creationId xmlns:a16="http://schemas.microsoft.com/office/drawing/2014/main" id="{DE726616-DB27-4D36-948B-177E232F475D}"/>
              </a:ext>
            </a:extLst>
          </p:cNvPr>
          <p:cNvCxnSpPr>
            <a:cxnSpLocks/>
          </p:cNvCxnSpPr>
          <p:nvPr/>
        </p:nvCxnSpPr>
        <p:spPr>
          <a:xfrm flipV="1">
            <a:off x="2498542" y="5945185"/>
            <a:ext cx="820712" cy="3231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Gerade Verbindung mit Pfeil 95">
            <a:extLst>
              <a:ext uri="{FF2B5EF4-FFF2-40B4-BE49-F238E27FC236}">
                <a16:creationId xmlns:a16="http://schemas.microsoft.com/office/drawing/2014/main" id="{5750788A-19E7-478A-83D2-8FEB30213529}"/>
              </a:ext>
            </a:extLst>
          </p:cNvPr>
          <p:cNvCxnSpPr>
            <a:cxnSpLocks/>
          </p:cNvCxnSpPr>
          <p:nvPr/>
        </p:nvCxnSpPr>
        <p:spPr>
          <a:xfrm flipH="1">
            <a:off x="6708119" y="2677702"/>
            <a:ext cx="1564028" cy="240220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7" name="Rechteck: abgerundete Ecken 116">
            <a:extLst>
              <a:ext uri="{FF2B5EF4-FFF2-40B4-BE49-F238E27FC236}">
                <a16:creationId xmlns:a16="http://schemas.microsoft.com/office/drawing/2014/main" id="{5E0DE0C5-E555-4BD6-B5C7-F2016B5D538D}"/>
              </a:ext>
            </a:extLst>
          </p:cNvPr>
          <p:cNvSpPr/>
          <p:nvPr/>
        </p:nvSpPr>
        <p:spPr>
          <a:xfrm>
            <a:off x="2031754" y="1418469"/>
            <a:ext cx="1639208" cy="8246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Banks</a:t>
            </a:r>
          </a:p>
        </p:txBody>
      </p:sp>
      <p:pic>
        <p:nvPicPr>
          <p:cNvPr id="80" name="Picture 18" descr="Image result for scratching head">
            <a:extLst>
              <a:ext uri="{FF2B5EF4-FFF2-40B4-BE49-F238E27FC236}">
                <a16:creationId xmlns:a16="http://schemas.microsoft.com/office/drawing/2014/main" id="{13DF6BBB-4CF4-4B84-AFAA-D7E38B893C4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93341" y="1549062"/>
            <a:ext cx="938412" cy="622176"/>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6" descr="Image result for coinbase">
            <a:extLst>
              <a:ext uri="{FF2B5EF4-FFF2-40B4-BE49-F238E27FC236}">
                <a16:creationId xmlns:a16="http://schemas.microsoft.com/office/drawing/2014/main" id="{851B3A73-9950-415F-B531-FB2F7FBFA0E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14153" y="2477078"/>
            <a:ext cx="1320291" cy="461643"/>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8" descr="Image result for bitcoin trader">
            <a:extLst>
              <a:ext uri="{FF2B5EF4-FFF2-40B4-BE49-F238E27FC236}">
                <a16:creationId xmlns:a16="http://schemas.microsoft.com/office/drawing/2014/main" id="{CCDFC66F-33ED-435C-A591-7CEE84F15C3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42075" y="5987303"/>
            <a:ext cx="1253895" cy="83593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30" descr="Image result for bitcoin atm">
            <a:extLst>
              <a:ext uri="{FF2B5EF4-FFF2-40B4-BE49-F238E27FC236}">
                <a16:creationId xmlns:a16="http://schemas.microsoft.com/office/drawing/2014/main" id="{F185B1E2-21E3-4ED0-B9E7-1D4CCCCFADD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05675" y="4395999"/>
            <a:ext cx="1309514" cy="736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6952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2"/>
          <p:cNvSpPr>
            <a:spLocks noGrp="1"/>
          </p:cNvSpPr>
          <p:nvPr>
            <p:ph type="title"/>
          </p:nvPr>
        </p:nvSpPr>
        <p:spPr>
          <a:xfrm>
            <a:off x="191344" y="127841"/>
            <a:ext cx="6210690" cy="857250"/>
          </a:xfrm>
        </p:spPr>
        <p:txBody>
          <a:bodyPr>
            <a:normAutofit/>
          </a:bodyPr>
          <a:lstStyle/>
          <a:p>
            <a:r>
              <a:rPr lang="de-CH" sz="2700" dirty="0"/>
              <a:t>INITIAL COIN OFFERINGS</a:t>
            </a:r>
            <a:endParaRPr lang="en-US" sz="2700" dirty="0"/>
          </a:p>
        </p:txBody>
      </p:sp>
      <p:pic>
        <p:nvPicPr>
          <p:cNvPr id="2054" name="Picture 6" descr="https://sc.cnbcfm.com/applications/cnbc.com/resources/files/2017/08/09/Goldman%20Sachs%20ICOs.JPG">
            <a:extLst>
              <a:ext uri="{FF2B5EF4-FFF2-40B4-BE49-F238E27FC236}">
                <a16:creationId xmlns:a16="http://schemas.microsoft.com/office/drawing/2014/main" id="{D742B522-9804-45EB-BF27-C209F8A87D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03" y="1041839"/>
            <a:ext cx="5827372" cy="4006318"/>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993A4A71-9239-4082-81F0-9BFD458E1140}"/>
              </a:ext>
            </a:extLst>
          </p:cNvPr>
          <p:cNvSpPr txBox="1"/>
          <p:nvPr/>
        </p:nvSpPr>
        <p:spPr>
          <a:xfrm>
            <a:off x="375611" y="5229200"/>
            <a:ext cx="8632562" cy="1015663"/>
          </a:xfrm>
          <a:prstGeom prst="rect">
            <a:avLst/>
          </a:prstGeom>
          <a:noFill/>
        </p:spPr>
        <p:txBody>
          <a:bodyPr wrap="square" rtlCol="0">
            <a:spAutoFit/>
          </a:bodyPr>
          <a:lstStyle/>
          <a:p>
            <a:r>
              <a:rPr lang="de-CH" sz="2000" dirty="0"/>
              <a:t>CNBC: ICOs </a:t>
            </a:r>
            <a:r>
              <a:rPr lang="de-CH" sz="2000" dirty="0" err="1"/>
              <a:t>recently</a:t>
            </a:r>
            <a:r>
              <a:rPr lang="de-CH" sz="2000" dirty="0"/>
              <a:t> </a:t>
            </a:r>
            <a:r>
              <a:rPr lang="de-CH" sz="2000" dirty="0" err="1"/>
              <a:t>overtook</a:t>
            </a:r>
            <a:r>
              <a:rPr lang="de-CH" sz="2000" dirty="0"/>
              <a:t> </a:t>
            </a:r>
            <a:r>
              <a:rPr lang="de-CH" sz="2000" dirty="0" err="1"/>
              <a:t>venture</a:t>
            </a:r>
            <a:r>
              <a:rPr lang="de-CH" sz="2000" dirty="0"/>
              <a:t> </a:t>
            </a:r>
            <a:r>
              <a:rPr lang="de-CH" sz="2000" dirty="0" err="1"/>
              <a:t>capital</a:t>
            </a:r>
            <a:r>
              <a:rPr lang="de-CH" sz="2000" dirty="0"/>
              <a:t> </a:t>
            </a:r>
            <a:r>
              <a:rPr lang="de-CH" sz="2000" dirty="0" err="1"/>
              <a:t>for</a:t>
            </a:r>
            <a:r>
              <a:rPr lang="de-CH" sz="2000" dirty="0"/>
              <a:t> </a:t>
            </a:r>
            <a:r>
              <a:rPr lang="de-CH" sz="2000" dirty="0" err="1"/>
              <a:t>funding</a:t>
            </a:r>
            <a:r>
              <a:rPr lang="de-CH" sz="2000" dirty="0"/>
              <a:t> Internet </a:t>
            </a:r>
            <a:r>
              <a:rPr lang="de-CH" sz="2000" dirty="0" err="1"/>
              <a:t>startups</a:t>
            </a:r>
            <a:r>
              <a:rPr lang="de-CH" sz="2000" dirty="0"/>
              <a:t>.</a:t>
            </a:r>
          </a:p>
          <a:p>
            <a:r>
              <a:rPr lang="en-US" sz="2000" dirty="0">
                <a:hlinkClick r:id="rId3"/>
              </a:rPr>
              <a:t>https://www.cnbc.com/2017/08/09/initial-coin-offerings-surpass-early-stage-venture-capital-funding.html</a:t>
            </a:r>
            <a:endParaRPr lang="en-US" sz="2000" dirty="0"/>
          </a:p>
        </p:txBody>
      </p:sp>
      <p:sp>
        <p:nvSpPr>
          <p:cNvPr id="2" name="TextBox 1">
            <a:extLst>
              <a:ext uri="{FF2B5EF4-FFF2-40B4-BE49-F238E27FC236}">
                <a16:creationId xmlns:a16="http://schemas.microsoft.com/office/drawing/2014/main" id="{3E47CE03-E81B-42F6-9448-29A3224C2F41}"/>
              </a:ext>
            </a:extLst>
          </p:cNvPr>
          <p:cNvSpPr txBox="1"/>
          <p:nvPr/>
        </p:nvSpPr>
        <p:spPr>
          <a:xfrm>
            <a:off x="6888088" y="1041839"/>
            <a:ext cx="4896544" cy="2862322"/>
          </a:xfrm>
          <a:prstGeom prst="rect">
            <a:avLst/>
          </a:prstGeom>
          <a:noFill/>
        </p:spPr>
        <p:txBody>
          <a:bodyPr wrap="square" rtlCol="0">
            <a:spAutoFit/>
          </a:bodyPr>
          <a:lstStyle/>
          <a:p>
            <a:r>
              <a:rPr lang="en-US" sz="2000" dirty="0">
                <a:latin typeface="Arimo" panose="020B0604020202020204" pitchFamily="34" charset="0"/>
                <a:ea typeface="Arimo" panose="020B0604020202020204" pitchFamily="34" charset="0"/>
                <a:cs typeface="Arimo" panose="020B0604020202020204" pitchFamily="34" charset="0"/>
              </a:rPr>
              <a:t>Currently, we are in a hype.</a:t>
            </a:r>
          </a:p>
          <a:p>
            <a:r>
              <a:rPr lang="en-US" sz="2000" dirty="0">
                <a:latin typeface="Arimo" panose="020B0604020202020204" pitchFamily="34" charset="0"/>
                <a:ea typeface="Arimo" panose="020B0604020202020204" pitchFamily="34" charset="0"/>
                <a:cs typeface="Arimo" panose="020B0604020202020204" pitchFamily="34" charset="0"/>
              </a:rPr>
              <a:t>The few good ICOs are hopelessly overvalued.</a:t>
            </a:r>
          </a:p>
          <a:p>
            <a:endParaRPr lang="en-US" sz="2000" dirty="0">
              <a:latin typeface="Arimo" panose="020B0604020202020204" pitchFamily="34" charset="0"/>
              <a:ea typeface="Arimo" panose="020B0604020202020204" pitchFamily="34" charset="0"/>
              <a:cs typeface="Arimo" panose="020B0604020202020204" pitchFamily="34" charset="0"/>
            </a:endParaRPr>
          </a:p>
          <a:p>
            <a:r>
              <a:rPr lang="en-US" sz="2000" dirty="0">
                <a:latin typeface="Arimo" panose="020B0604020202020204" pitchFamily="34" charset="0"/>
                <a:ea typeface="Arimo" panose="020B0604020202020204" pitchFamily="34" charset="0"/>
                <a:cs typeface="Arimo" panose="020B0604020202020204" pitchFamily="34" charset="0"/>
              </a:rPr>
              <a:t>Mid-term outlook: startups still do traditional seed funding, but turn to ICOs for the 3</a:t>
            </a:r>
            <a:r>
              <a:rPr lang="en-US" sz="2000" baseline="30000" dirty="0">
                <a:latin typeface="Arimo" panose="020B0604020202020204" pitchFamily="34" charset="0"/>
                <a:ea typeface="Arimo" panose="020B0604020202020204" pitchFamily="34" charset="0"/>
                <a:cs typeface="Arimo" panose="020B0604020202020204" pitchFamily="34" charset="0"/>
              </a:rPr>
              <a:t>rd</a:t>
            </a:r>
            <a:r>
              <a:rPr lang="en-US" sz="2000" dirty="0">
                <a:latin typeface="Arimo" panose="020B0604020202020204" pitchFamily="34" charset="0"/>
                <a:ea typeface="Arimo" panose="020B0604020202020204" pitchFamily="34" charset="0"/>
                <a:cs typeface="Arimo" panose="020B0604020202020204" pitchFamily="34" charset="0"/>
              </a:rPr>
              <a:t> or 4</a:t>
            </a:r>
            <a:r>
              <a:rPr lang="en-US" sz="2000" baseline="30000" dirty="0">
                <a:latin typeface="Arimo" panose="020B0604020202020204" pitchFamily="34" charset="0"/>
                <a:ea typeface="Arimo" panose="020B0604020202020204" pitchFamily="34" charset="0"/>
                <a:cs typeface="Arimo" panose="020B0604020202020204" pitchFamily="34" charset="0"/>
              </a:rPr>
              <a:t>th</a:t>
            </a:r>
            <a:r>
              <a:rPr lang="en-US" sz="2000" dirty="0">
                <a:latin typeface="Arimo" panose="020B0604020202020204" pitchFamily="34" charset="0"/>
                <a:ea typeface="Arimo" panose="020B0604020202020204" pitchFamily="34" charset="0"/>
                <a:cs typeface="Arimo" panose="020B0604020202020204" pitchFamily="34" charset="0"/>
              </a:rPr>
              <a:t> round of financing, once they have a useful product and reputable investors to back their claims.</a:t>
            </a:r>
          </a:p>
        </p:txBody>
      </p:sp>
    </p:spTree>
    <p:extLst>
      <p:ext uri="{BB962C8B-B14F-4D97-AF65-F5344CB8AC3E}">
        <p14:creationId xmlns:p14="http://schemas.microsoft.com/office/powerpoint/2010/main" val="1160649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35360" y="1340768"/>
            <a:ext cx="8229600" cy="4669979"/>
          </a:xfrm>
        </p:spPr>
        <p:txBody>
          <a:bodyPr>
            <a:normAutofit/>
          </a:bodyPr>
          <a:lstStyle/>
          <a:p>
            <a:r>
              <a:rPr lang="de-CH" dirty="0"/>
              <a:t>The </a:t>
            </a:r>
            <a:r>
              <a:rPr lang="de-CH" dirty="0" err="1"/>
              <a:t>economics</a:t>
            </a:r>
            <a:r>
              <a:rPr lang="de-CH" dirty="0"/>
              <a:t> </a:t>
            </a:r>
            <a:r>
              <a:rPr lang="de-CH" dirty="0" err="1"/>
              <a:t>of</a:t>
            </a:r>
            <a:r>
              <a:rPr lang="de-CH" dirty="0"/>
              <a:t> </a:t>
            </a:r>
            <a:r>
              <a:rPr lang="de-CH" dirty="0" err="1"/>
              <a:t>the</a:t>
            </a:r>
            <a:r>
              <a:rPr lang="de-CH" dirty="0"/>
              <a:t> digital </a:t>
            </a:r>
            <a:r>
              <a:rPr lang="de-CH" dirty="0" err="1"/>
              <a:t>age</a:t>
            </a:r>
            <a:endParaRPr lang="de-CH" dirty="0"/>
          </a:p>
          <a:p>
            <a:r>
              <a:rPr lang="de-CH" dirty="0"/>
              <a:t>Bitcoin: electronic cash</a:t>
            </a:r>
          </a:p>
          <a:p>
            <a:r>
              <a:rPr lang="de-CH" dirty="0" err="1"/>
              <a:t>Ethereum</a:t>
            </a:r>
            <a:r>
              <a:rPr lang="de-CH" dirty="0"/>
              <a:t>: smart </a:t>
            </a:r>
            <a:r>
              <a:rPr lang="de-CH" dirty="0" err="1"/>
              <a:t>contracts</a:t>
            </a:r>
            <a:endParaRPr lang="de-CH" dirty="0"/>
          </a:p>
          <a:p>
            <a:r>
              <a:rPr lang="de-CH" dirty="0"/>
              <a:t>Killer </a:t>
            </a:r>
            <a:r>
              <a:rPr lang="de-CH" dirty="0" err="1"/>
              <a:t>use-case</a:t>
            </a:r>
            <a:r>
              <a:rPr lang="de-CH" dirty="0"/>
              <a:t>: ICOs</a:t>
            </a:r>
          </a:p>
          <a:p>
            <a:r>
              <a:rPr lang="de-CH" dirty="0" err="1"/>
              <a:t>Investing</a:t>
            </a:r>
            <a:r>
              <a:rPr lang="de-CH" dirty="0"/>
              <a:t> in </a:t>
            </a:r>
            <a:r>
              <a:rPr lang="de-CH" dirty="0" err="1"/>
              <a:t>cryptocurrencies</a:t>
            </a:r>
            <a:endParaRPr lang="de-CH" dirty="0"/>
          </a:p>
        </p:txBody>
      </p:sp>
      <p:sp>
        <p:nvSpPr>
          <p:cNvPr id="3" name="Title 2"/>
          <p:cNvSpPr>
            <a:spLocks noGrp="1"/>
          </p:cNvSpPr>
          <p:nvPr>
            <p:ph type="title"/>
          </p:nvPr>
        </p:nvSpPr>
        <p:spPr/>
        <p:txBody>
          <a:bodyPr/>
          <a:lstStyle/>
          <a:p>
            <a:r>
              <a:rPr lang="de-CH" sz="3600" dirty="0"/>
              <a:t>OVERVIEW</a:t>
            </a:r>
          </a:p>
        </p:txBody>
      </p:sp>
      <p:pic>
        <p:nvPicPr>
          <p:cNvPr id="1026" name="Picture 2" descr="https://info.shapeshift.io/images/bearwhale-title.png">
            <a:extLst>
              <a:ext uri="{FF2B5EF4-FFF2-40B4-BE49-F238E27FC236}">
                <a16:creationId xmlns:a16="http://schemas.microsoft.com/office/drawing/2014/main" id="{949FABCF-7B3E-4DA0-99DA-E256B883C33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775" y="0"/>
            <a:ext cx="53562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0897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2"/>
          <p:cNvSpPr>
            <a:spLocks noGrp="1"/>
          </p:cNvSpPr>
          <p:nvPr>
            <p:ph type="title"/>
          </p:nvPr>
        </p:nvSpPr>
        <p:spPr>
          <a:xfrm>
            <a:off x="172521" y="117381"/>
            <a:ext cx="6210690" cy="857250"/>
          </a:xfrm>
        </p:spPr>
        <p:txBody>
          <a:bodyPr>
            <a:normAutofit/>
          </a:bodyPr>
          <a:lstStyle/>
          <a:p>
            <a:r>
              <a:rPr lang="de-CH" sz="2700" dirty="0"/>
              <a:t>INITIAL COIN OFFERINGS</a:t>
            </a:r>
            <a:endParaRPr lang="en-US" sz="2700" dirty="0"/>
          </a:p>
        </p:txBody>
      </p:sp>
      <p:sp>
        <p:nvSpPr>
          <p:cNvPr id="4" name="Textfeld 3">
            <a:extLst>
              <a:ext uri="{FF2B5EF4-FFF2-40B4-BE49-F238E27FC236}">
                <a16:creationId xmlns:a16="http://schemas.microsoft.com/office/drawing/2014/main" id="{8080EED9-8B8B-4E32-90AB-00B1DB5C3B33}"/>
              </a:ext>
            </a:extLst>
          </p:cNvPr>
          <p:cNvSpPr txBox="1"/>
          <p:nvPr/>
        </p:nvSpPr>
        <p:spPr>
          <a:xfrm>
            <a:off x="172520" y="1078951"/>
            <a:ext cx="10459983" cy="400110"/>
          </a:xfrm>
          <a:prstGeom prst="rect">
            <a:avLst/>
          </a:prstGeom>
          <a:noFill/>
        </p:spPr>
        <p:txBody>
          <a:bodyPr wrap="square" rtlCol="0">
            <a:spAutoFit/>
          </a:bodyPr>
          <a:lstStyle/>
          <a:p>
            <a:r>
              <a:rPr lang="de-CH" sz="2000" dirty="0" err="1">
                <a:latin typeface="Arimo" panose="020B0604020202020204" pitchFamily="34" charset="0"/>
                <a:ea typeface="Arimo" panose="020B0604020202020204" pitchFamily="34" charset="0"/>
                <a:cs typeface="Arimo" panose="020B0604020202020204" pitchFamily="34" charset="0"/>
              </a:rPr>
              <a:t>My</a:t>
            </a:r>
            <a:r>
              <a:rPr lang="de-CH" sz="2000" dirty="0">
                <a:latin typeface="Arimo" panose="020B0604020202020204" pitchFamily="34" charset="0"/>
                <a:ea typeface="Arimo" panose="020B0604020202020204" pitchFamily="34" charset="0"/>
                <a:cs typeface="Arimo" panose="020B0604020202020204" pitchFamily="34" charset="0"/>
              </a:rPr>
              <a:t> </a:t>
            </a:r>
            <a:r>
              <a:rPr lang="de-CH" sz="2000" dirty="0" err="1">
                <a:latin typeface="Arimo" panose="020B0604020202020204" pitchFamily="34" charset="0"/>
                <a:ea typeface="Arimo" panose="020B0604020202020204" pitchFamily="34" charset="0"/>
                <a:cs typeface="Arimo" panose="020B0604020202020204" pitchFamily="34" charset="0"/>
              </a:rPr>
              <a:t>bold</a:t>
            </a:r>
            <a:r>
              <a:rPr lang="de-CH" sz="2000" dirty="0">
                <a:latin typeface="Arimo" panose="020B0604020202020204" pitchFamily="34" charset="0"/>
                <a:ea typeface="Arimo" panose="020B0604020202020204" pitchFamily="34" charset="0"/>
                <a:cs typeface="Arimo" panose="020B0604020202020204" pitchFamily="34" charset="0"/>
              </a:rPr>
              <a:t> </a:t>
            </a:r>
            <a:r>
              <a:rPr lang="de-CH" sz="2000" dirty="0" err="1">
                <a:latin typeface="Arimo" panose="020B0604020202020204" pitchFamily="34" charset="0"/>
                <a:ea typeface="Arimo" panose="020B0604020202020204" pitchFamily="34" charset="0"/>
                <a:cs typeface="Arimo" panose="020B0604020202020204" pitchFamily="34" charset="0"/>
              </a:rPr>
              <a:t>claim</a:t>
            </a:r>
            <a:r>
              <a:rPr lang="de-CH" sz="2000" dirty="0">
                <a:latin typeface="Arimo" panose="020B0604020202020204" pitchFamily="34" charset="0"/>
                <a:ea typeface="Arimo" panose="020B0604020202020204" pitchFamily="34" charset="0"/>
                <a:cs typeface="Arimo" panose="020B0604020202020204" pitchFamily="34" charset="0"/>
              </a:rPr>
              <a:t>: </a:t>
            </a:r>
            <a:r>
              <a:rPr lang="de-CH" sz="2000" dirty="0" err="1">
                <a:latin typeface="Arimo" panose="020B0604020202020204" pitchFamily="34" charset="0"/>
                <a:ea typeface="Arimo" panose="020B0604020202020204" pitchFamily="34" charset="0"/>
                <a:cs typeface="Arimo" panose="020B0604020202020204" pitchFamily="34" charset="0"/>
              </a:rPr>
              <a:t>within</a:t>
            </a:r>
            <a:r>
              <a:rPr lang="de-CH" sz="2000" dirty="0">
                <a:latin typeface="Arimo" panose="020B0604020202020204" pitchFamily="34" charset="0"/>
                <a:ea typeface="Arimo" panose="020B0604020202020204" pitchFamily="34" charset="0"/>
                <a:cs typeface="Arimo" panose="020B0604020202020204" pitchFamily="34" charset="0"/>
              </a:rPr>
              <a:t> </a:t>
            </a:r>
            <a:r>
              <a:rPr lang="de-CH" sz="2000" dirty="0" err="1">
                <a:latin typeface="Arimo" panose="020B0604020202020204" pitchFamily="34" charset="0"/>
                <a:ea typeface="Arimo" panose="020B0604020202020204" pitchFamily="34" charset="0"/>
                <a:cs typeface="Arimo" panose="020B0604020202020204" pitchFamily="34" charset="0"/>
              </a:rPr>
              <a:t>five</a:t>
            </a:r>
            <a:r>
              <a:rPr lang="de-CH" sz="2000" dirty="0">
                <a:latin typeface="Arimo" panose="020B0604020202020204" pitchFamily="34" charset="0"/>
                <a:ea typeface="Arimo" panose="020B0604020202020204" pitchFamily="34" charset="0"/>
                <a:cs typeface="Arimo" panose="020B0604020202020204" pitchFamily="34" charset="0"/>
              </a:rPr>
              <a:t> </a:t>
            </a:r>
            <a:r>
              <a:rPr lang="de-CH" sz="2000" dirty="0" err="1">
                <a:latin typeface="Arimo" panose="020B0604020202020204" pitchFamily="34" charset="0"/>
                <a:ea typeface="Arimo" panose="020B0604020202020204" pitchFamily="34" charset="0"/>
                <a:cs typeface="Arimo" panose="020B0604020202020204" pitchFamily="34" charset="0"/>
              </a:rPr>
              <a:t>years</a:t>
            </a:r>
            <a:r>
              <a:rPr lang="de-CH" sz="2000" dirty="0">
                <a:latin typeface="Arimo" panose="020B0604020202020204" pitchFamily="34" charset="0"/>
                <a:ea typeface="Arimo" panose="020B0604020202020204" pitchFamily="34" charset="0"/>
                <a:cs typeface="Arimo" panose="020B0604020202020204" pitchFamily="34" charset="0"/>
              </a:rPr>
              <a:t>, ICOs will </a:t>
            </a:r>
            <a:r>
              <a:rPr lang="de-CH" sz="2000" dirty="0" err="1">
                <a:latin typeface="Arimo" panose="020B0604020202020204" pitchFamily="34" charset="0"/>
                <a:ea typeface="Arimo" panose="020B0604020202020204" pitchFamily="34" charset="0"/>
                <a:cs typeface="Arimo" panose="020B0604020202020204" pitchFamily="34" charset="0"/>
              </a:rPr>
              <a:t>overtake</a:t>
            </a:r>
            <a:r>
              <a:rPr lang="de-CH" sz="2000" dirty="0">
                <a:latin typeface="Arimo" panose="020B0604020202020204" pitchFamily="34" charset="0"/>
                <a:ea typeface="Arimo" panose="020B0604020202020204" pitchFamily="34" charset="0"/>
                <a:cs typeface="Arimo" panose="020B0604020202020204" pitchFamily="34" charset="0"/>
              </a:rPr>
              <a:t> IPOs </a:t>
            </a:r>
            <a:r>
              <a:rPr lang="de-CH" sz="2000" dirty="0" err="1">
                <a:latin typeface="Arimo" panose="020B0604020202020204" pitchFamily="34" charset="0"/>
                <a:ea typeface="Arimo" panose="020B0604020202020204" pitchFamily="34" charset="0"/>
                <a:cs typeface="Arimo" panose="020B0604020202020204" pitchFamily="34" charset="0"/>
              </a:rPr>
              <a:t>as</a:t>
            </a:r>
            <a:r>
              <a:rPr lang="de-CH" sz="2000" dirty="0">
                <a:latin typeface="Arimo" panose="020B0604020202020204" pitchFamily="34" charset="0"/>
                <a:ea typeface="Arimo" panose="020B0604020202020204" pitchFamily="34" charset="0"/>
                <a:cs typeface="Arimo" panose="020B0604020202020204" pitchFamily="34" charset="0"/>
              </a:rPr>
              <a:t> a </a:t>
            </a:r>
            <a:r>
              <a:rPr lang="de-CH" sz="2000" dirty="0" err="1">
                <a:latin typeface="Arimo" panose="020B0604020202020204" pitchFamily="34" charset="0"/>
                <a:ea typeface="Arimo" panose="020B0604020202020204" pitchFamily="34" charset="0"/>
                <a:cs typeface="Arimo" panose="020B0604020202020204" pitchFamily="34" charset="0"/>
              </a:rPr>
              <a:t>way</a:t>
            </a:r>
            <a:r>
              <a:rPr lang="de-CH" sz="2000" dirty="0">
                <a:latin typeface="Arimo" panose="020B0604020202020204" pitchFamily="34" charset="0"/>
                <a:ea typeface="Arimo" panose="020B0604020202020204" pitchFamily="34" charset="0"/>
                <a:cs typeface="Arimo" panose="020B0604020202020204" pitchFamily="34" charset="0"/>
              </a:rPr>
              <a:t> </a:t>
            </a:r>
            <a:r>
              <a:rPr lang="de-CH" sz="2000" dirty="0" err="1">
                <a:latin typeface="Arimo" panose="020B0604020202020204" pitchFamily="34" charset="0"/>
                <a:ea typeface="Arimo" panose="020B0604020202020204" pitchFamily="34" charset="0"/>
                <a:cs typeface="Arimo" panose="020B0604020202020204" pitchFamily="34" charset="0"/>
              </a:rPr>
              <a:t>to</a:t>
            </a:r>
            <a:r>
              <a:rPr lang="de-CH" sz="2000" dirty="0">
                <a:latin typeface="Arimo" panose="020B0604020202020204" pitchFamily="34" charset="0"/>
                <a:ea typeface="Arimo" panose="020B0604020202020204" pitchFamily="34" charset="0"/>
                <a:cs typeface="Arimo" panose="020B0604020202020204" pitchFamily="34" charset="0"/>
              </a:rPr>
              <a:t> </a:t>
            </a:r>
            <a:r>
              <a:rPr lang="de-CH" sz="2000" dirty="0" err="1">
                <a:latin typeface="Arimo" panose="020B0604020202020204" pitchFamily="34" charset="0"/>
                <a:ea typeface="Arimo" panose="020B0604020202020204" pitchFamily="34" charset="0"/>
                <a:cs typeface="Arimo" panose="020B0604020202020204" pitchFamily="34" charset="0"/>
              </a:rPr>
              <a:t>raise</a:t>
            </a:r>
            <a:r>
              <a:rPr lang="de-CH" sz="2000" dirty="0">
                <a:latin typeface="Arimo" panose="020B0604020202020204" pitchFamily="34" charset="0"/>
                <a:ea typeface="Arimo" panose="020B0604020202020204" pitchFamily="34" charset="0"/>
                <a:cs typeface="Arimo" panose="020B0604020202020204" pitchFamily="34" charset="0"/>
              </a:rPr>
              <a:t> </a:t>
            </a:r>
            <a:r>
              <a:rPr lang="de-CH" sz="2000" dirty="0" err="1">
                <a:latin typeface="Arimo" panose="020B0604020202020204" pitchFamily="34" charset="0"/>
                <a:ea typeface="Arimo" panose="020B0604020202020204" pitchFamily="34" charset="0"/>
                <a:cs typeface="Arimo" panose="020B0604020202020204" pitchFamily="34" charset="0"/>
              </a:rPr>
              <a:t>funds</a:t>
            </a:r>
            <a:r>
              <a:rPr lang="de-CH" sz="2000" dirty="0">
                <a:latin typeface="Arimo" panose="020B0604020202020204" pitchFamily="34" charset="0"/>
                <a:ea typeface="Arimo" panose="020B0604020202020204" pitchFamily="34" charset="0"/>
                <a:cs typeface="Arimo" panose="020B0604020202020204" pitchFamily="34" charset="0"/>
              </a:rPr>
              <a:t>.</a:t>
            </a:r>
            <a:endParaRPr lang="en-US" sz="2000" dirty="0">
              <a:latin typeface="Arimo" panose="020B0604020202020204" pitchFamily="34" charset="0"/>
              <a:ea typeface="Arimo" panose="020B0604020202020204" pitchFamily="34" charset="0"/>
              <a:cs typeface="Arimo" panose="020B0604020202020204" pitchFamily="34" charset="0"/>
            </a:endParaRPr>
          </a:p>
        </p:txBody>
      </p:sp>
      <p:pic>
        <p:nvPicPr>
          <p:cNvPr id="6" name="Grafik 5">
            <a:extLst>
              <a:ext uri="{FF2B5EF4-FFF2-40B4-BE49-F238E27FC236}">
                <a16:creationId xmlns:a16="http://schemas.microsoft.com/office/drawing/2014/main" id="{D96871AE-77E8-4C44-8498-D2ADCF6EF3A9}"/>
              </a:ext>
            </a:extLst>
          </p:cNvPr>
          <p:cNvPicPr>
            <a:picLocks noChangeAspect="1"/>
          </p:cNvPicPr>
          <p:nvPr/>
        </p:nvPicPr>
        <p:blipFill>
          <a:blip r:embed="rId2"/>
          <a:stretch>
            <a:fillRect/>
          </a:stretch>
        </p:blipFill>
        <p:spPr>
          <a:xfrm>
            <a:off x="9453127" y="1791165"/>
            <a:ext cx="2358751" cy="4864924"/>
          </a:xfrm>
          <a:prstGeom prst="rect">
            <a:avLst/>
          </a:prstGeom>
        </p:spPr>
      </p:pic>
      <p:pic>
        <p:nvPicPr>
          <p:cNvPr id="2050" name="Picture 2" descr="https://www.fuw.ch/wp-content/uploads/2017/09/g_s5_rk-3.png">
            <a:extLst>
              <a:ext uri="{FF2B5EF4-FFF2-40B4-BE49-F238E27FC236}">
                <a16:creationId xmlns:a16="http://schemas.microsoft.com/office/drawing/2014/main" id="{70BEE92A-1A4E-4454-9963-CDF8D57E88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0" y="1698392"/>
            <a:ext cx="3205748" cy="3718667"/>
          </a:xfrm>
          <a:prstGeom prst="rect">
            <a:avLst/>
          </a:prstGeom>
          <a:noFill/>
          <a:extLst>
            <a:ext uri="{909E8E84-426E-40DD-AFC4-6F175D3DCCD1}">
              <a14:hiddenFill xmlns:a14="http://schemas.microsoft.com/office/drawing/2010/main">
                <a:solidFill>
                  <a:srgbClr val="FFFFFF"/>
                </a:solidFill>
              </a14:hiddenFill>
            </a:ext>
          </a:extLst>
        </p:spPr>
      </p:pic>
      <p:sp>
        <p:nvSpPr>
          <p:cNvPr id="7" name="Textfeld 6">
            <a:extLst>
              <a:ext uri="{FF2B5EF4-FFF2-40B4-BE49-F238E27FC236}">
                <a16:creationId xmlns:a16="http://schemas.microsoft.com/office/drawing/2014/main" id="{CD171924-99C3-4B93-8E53-CD436AB0AB72}"/>
              </a:ext>
            </a:extLst>
          </p:cNvPr>
          <p:cNvSpPr txBox="1"/>
          <p:nvPr/>
        </p:nvSpPr>
        <p:spPr>
          <a:xfrm>
            <a:off x="6140759" y="5706714"/>
            <a:ext cx="3312368" cy="923330"/>
          </a:xfrm>
          <a:prstGeom prst="rect">
            <a:avLst/>
          </a:prstGeom>
          <a:noFill/>
        </p:spPr>
        <p:txBody>
          <a:bodyPr wrap="square" rtlCol="0">
            <a:spAutoFit/>
          </a:bodyPr>
          <a:lstStyle/>
          <a:p>
            <a:pPr algn="r"/>
            <a:r>
              <a:rPr lang="de-CH" dirty="0"/>
              <a:t>Bitcoin Suisse </a:t>
            </a:r>
            <a:r>
              <a:rPr lang="de-CH" dirty="0" err="1"/>
              <a:t>already</a:t>
            </a:r>
            <a:r>
              <a:rPr lang="de-CH" dirty="0"/>
              <a:t> </a:t>
            </a:r>
            <a:r>
              <a:rPr lang="de-CH" dirty="0" err="1"/>
              <a:t>served</a:t>
            </a:r>
            <a:r>
              <a:rPr lang="de-CH" dirty="0"/>
              <a:t> </a:t>
            </a:r>
            <a:r>
              <a:rPr lang="de-CH" dirty="0" err="1"/>
              <a:t>as</a:t>
            </a:r>
            <a:r>
              <a:rPr lang="de-CH" dirty="0"/>
              <a:t> a </a:t>
            </a:r>
            <a:r>
              <a:rPr lang="de-CH" dirty="0" err="1"/>
              <a:t>broker</a:t>
            </a:r>
            <a:r>
              <a:rPr lang="de-CH" dirty="0"/>
              <a:t> </a:t>
            </a:r>
            <a:r>
              <a:rPr lang="de-CH" dirty="0" err="1"/>
              <a:t>for</a:t>
            </a:r>
            <a:r>
              <a:rPr lang="de-CH" dirty="0"/>
              <a:t> ICOs </a:t>
            </a:r>
            <a:r>
              <a:rPr lang="de-CH" dirty="0" err="1"/>
              <a:t>that</a:t>
            </a:r>
            <a:r>
              <a:rPr lang="de-CH" dirty="0"/>
              <a:t> </a:t>
            </a:r>
            <a:r>
              <a:rPr lang="de-CH" dirty="0" err="1"/>
              <a:t>raised</a:t>
            </a:r>
            <a:r>
              <a:rPr lang="de-CH" dirty="0"/>
              <a:t> 635 </a:t>
            </a:r>
            <a:r>
              <a:rPr lang="de-CH" dirty="0" err="1"/>
              <a:t>Mio</a:t>
            </a:r>
            <a:r>
              <a:rPr lang="de-CH" dirty="0"/>
              <a:t> USD </a:t>
            </a:r>
            <a:r>
              <a:rPr lang="de-CH" dirty="0" err="1"/>
              <a:t>this</a:t>
            </a:r>
            <a:r>
              <a:rPr lang="de-CH" dirty="0"/>
              <a:t> </a:t>
            </a:r>
            <a:r>
              <a:rPr lang="de-CH" dirty="0" err="1"/>
              <a:t>year</a:t>
            </a:r>
            <a:r>
              <a:rPr lang="de-CH" dirty="0"/>
              <a:t>.</a:t>
            </a:r>
            <a:endParaRPr lang="en-US" dirty="0"/>
          </a:p>
        </p:txBody>
      </p:sp>
      <p:pic>
        <p:nvPicPr>
          <p:cNvPr id="1026" name="Picture 2" descr="https://www.fuw.ch/wp-content/uploads/2017/09/g_s5_rk-2.png">
            <a:extLst>
              <a:ext uri="{FF2B5EF4-FFF2-40B4-BE49-F238E27FC236}">
                <a16:creationId xmlns:a16="http://schemas.microsoft.com/office/drawing/2014/main" id="{C1E36372-D535-46FB-B704-4FD8DABD1B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9550" y="1768717"/>
            <a:ext cx="3145121" cy="3648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675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2"/>
          <a:stretch>
            <a:fillRect/>
          </a:stretch>
        </p:blipFill>
        <p:spPr>
          <a:xfrm>
            <a:off x="-1162186" y="0"/>
            <a:ext cx="14048554" cy="6858000"/>
          </a:xfrm>
          <a:prstGeom prst="rect">
            <a:avLst/>
          </a:prstGeom>
        </p:spPr>
      </p:pic>
      <p:pic>
        <p:nvPicPr>
          <p:cNvPr id="4" name="Picture 3">
            <a:extLst>
              <a:ext uri="{FF2B5EF4-FFF2-40B4-BE49-F238E27FC236}">
                <a16:creationId xmlns:a16="http://schemas.microsoft.com/office/drawing/2014/main" id="{45CD07F3-9BB6-4E57-B449-BDE2B90F1830}"/>
              </a:ext>
            </a:extLst>
          </p:cNvPr>
          <p:cNvPicPr>
            <a:picLocks noChangeAspect="1"/>
          </p:cNvPicPr>
          <p:nvPr/>
        </p:nvPicPr>
        <p:blipFill>
          <a:blip r:embed="rId3"/>
          <a:stretch>
            <a:fillRect/>
          </a:stretch>
        </p:blipFill>
        <p:spPr>
          <a:xfrm>
            <a:off x="9624392" y="3933056"/>
            <a:ext cx="2361876" cy="2756649"/>
          </a:xfrm>
          <a:prstGeom prst="rect">
            <a:avLst/>
          </a:prstGeom>
        </p:spPr>
      </p:pic>
    </p:spTree>
    <p:extLst>
      <p:ext uri="{BB962C8B-B14F-4D97-AF65-F5344CB8AC3E}">
        <p14:creationId xmlns:p14="http://schemas.microsoft.com/office/powerpoint/2010/main" val="15944153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EXAMPLE: ROULETH</a:t>
            </a:r>
          </a:p>
        </p:txBody>
      </p:sp>
      <p:sp>
        <p:nvSpPr>
          <p:cNvPr id="6" name="Rectangle 5"/>
          <p:cNvSpPr/>
          <p:nvPr/>
        </p:nvSpPr>
        <p:spPr>
          <a:xfrm>
            <a:off x="143339" y="980728"/>
            <a:ext cx="12673408" cy="6463308"/>
          </a:xfrm>
          <a:prstGeom prst="rect">
            <a:avLst/>
          </a:prstGeom>
        </p:spPr>
        <p:txBody>
          <a:bodyPr wrap="square">
            <a:spAutoFit/>
          </a:bodyPr>
          <a:lstStyle/>
          <a:p>
            <a:r>
              <a:rPr lang="en-US" dirty="0">
                <a:latin typeface="Consolas" charset="0"/>
                <a:ea typeface="Consolas" charset="0"/>
                <a:cs typeface="Consolas" charset="0"/>
              </a:rPr>
              <a:t>//  ROULETH </a:t>
            </a:r>
          </a:p>
          <a:p>
            <a:r>
              <a:rPr lang="bg-BG" dirty="0">
                <a:latin typeface="Consolas" charset="0"/>
                <a:ea typeface="Consolas" charset="0"/>
                <a:cs typeface="Consolas" charset="0"/>
              </a:rPr>
              <a:t>//</a:t>
            </a:r>
          </a:p>
          <a:p>
            <a:r>
              <a:rPr lang="en-US" dirty="0">
                <a:latin typeface="Consolas" charset="0"/>
                <a:ea typeface="Consolas" charset="0"/>
                <a:cs typeface="Consolas" charset="0"/>
              </a:rPr>
              <a:t>//  Play the Roulette on </a:t>
            </a:r>
            <a:r>
              <a:rPr lang="en-US" dirty="0" err="1">
                <a:latin typeface="Consolas" charset="0"/>
                <a:ea typeface="Consolas" charset="0"/>
                <a:cs typeface="Consolas" charset="0"/>
              </a:rPr>
              <a:t>ethereum</a:t>
            </a:r>
            <a:r>
              <a:rPr lang="en-US" dirty="0">
                <a:latin typeface="Consolas" charset="0"/>
                <a:ea typeface="Consolas" charset="0"/>
                <a:cs typeface="Consolas" charset="0"/>
              </a:rPr>
              <a:t> </a:t>
            </a:r>
            <a:r>
              <a:rPr lang="en-US" dirty="0" err="1">
                <a:latin typeface="Consolas" charset="0"/>
                <a:ea typeface="Consolas" charset="0"/>
                <a:cs typeface="Consolas" charset="0"/>
              </a:rPr>
              <a:t>blockchain</a:t>
            </a:r>
            <a:r>
              <a:rPr lang="en-US" dirty="0">
                <a:latin typeface="Consolas" charset="0"/>
                <a:ea typeface="Consolas" charset="0"/>
                <a:cs typeface="Consolas" charset="0"/>
              </a:rPr>
              <a:t> !</a:t>
            </a:r>
          </a:p>
          <a:p>
            <a:r>
              <a:rPr lang="en-US" dirty="0">
                <a:latin typeface="Consolas" charset="0"/>
                <a:ea typeface="Consolas" charset="0"/>
                <a:cs typeface="Consolas" charset="0"/>
              </a:rPr>
              <a:t>//  (or become a member of </a:t>
            </a:r>
            <a:r>
              <a:rPr lang="en-US" dirty="0" err="1">
                <a:latin typeface="Consolas" charset="0"/>
                <a:ea typeface="Consolas" charset="0"/>
                <a:cs typeface="Consolas" charset="0"/>
              </a:rPr>
              <a:t>Rouleth's</a:t>
            </a:r>
            <a:r>
              <a:rPr lang="en-US" dirty="0">
                <a:latin typeface="Consolas" charset="0"/>
                <a:ea typeface="Consolas" charset="0"/>
                <a:cs typeface="Consolas" charset="0"/>
              </a:rPr>
              <a:t> Decentralized </a:t>
            </a:r>
            <a:r>
              <a:rPr lang="en-US" dirty="0" err="1">
                <a:latin typeface="Consolas" charset="0"/>
                <a:ea typeface="Consolas" charset="0"/>
                <a:cs typeface="Consolas" charset="0"/>
              </a:rPr>
              <a:t>Organisation</a:t>
            </a:r>
            <a:r>
              <a:rPr lang="en-US" dirty="0">
                <a:latin typeface="Consolas" charset="0"/>
                <a:ea typeface="Consolas" charset="0"/>
                <a:cs typeface="Consolas" charset="0"/>
              </a:rPr>
              <a:t> and contribute to the bankroll) </a:t>
            </a:r>
          </a:p>
          <a:p>
            <a:endParaRPr lang="bg-BG" dirty="0">
              <a:latin typeface="Consolas" charset="0"/>
              <a:ea typeface="Consolas" charset="0"/>
              <a:cs typeface="Consolas" charset="0"/>
            </a:endParaRPr>
          </a:p>
          <a:p>
            <a:r>
              <a:rPr lang="en-US" dirty="0">
                <a:latin typeface="Consolas" charset="0"/>
                <a:ea typeface="Consolas" charset="0"/>
                <a:cs typeface="Consolas" charset="0"/>
              </a:rPr>
              <a:t>contract </a:t>
            </a:r>
            <a:r>
              <a:rPr lang="en-US" dirty="0" err="1">
                <a:latin typeface="Consolas" charset="0"/>
                <a:ea typeface="Consolas" charset="0"/>
                <a:cs typeface="Consolas" charset="0"/>
              </a:rPr>
              <a:t>Rouleth</a:t>
            </a:r>
            <a:endParaRPr lang="en-US" dirty="0">
              <a:latin typeface="Consolas" charset="0"/>
              <a:ea typeface="Consolas" charset="0"/>
              <a:cs typeface="Consolas" charset="0"/>
            </a:endParaRPr>
          </a:p>
          <a:p>
            <a:r>
              <a:rPr lang="en-US" dirty="0">
                <a:latin typeface="Consolas" charset="0"/>
                <a:ea typeface="Consolas" charset="0"/>
                <a:cs typeface="Consolas" charset="0"/>
              </a:rPr>
              <a:t>{</a:t>
            </a:r>
          </a:p>
          <a:p>
            <a:r>
              <a:rPr lang="en-US" dirty="0">
                <a:latin typeface="Consolas" charset="0"/>
                <a:ea typeface="Consolas" charset="0"/>
                <a:cs typeface="Consolas" charset="0"/>
              </a:rPr>
              <a:t>  //Game and Global Variables, Structure of gambles</a:t>
            </a:r>
          </a:p>
          <a:p>
            <a:r>
              <a:rPr lang="en-US" dirty="0">
                <a:latin typeface="Consolas" charset="0"/>
                <a:ea typeface="Consolas" charset="0"/>
                <a:cs typeface="Consolas" charset="0"/>
              </a:rPr>
              <a:t>  address developer;</a:t>
            </a:r>
          </a:p>
          <a:p>
            <a:r>
              <a:rPr lang="en-US" dirty="0">
                <a:latin typeface="Consolas" charset="0"/>
                <a:ea typeface="Consolas" charset="0"/>
                <a:cs typeface="Consolas" charset="0"/>
              </a:rPr>
              <a:t>  Gamble[] gambles;</a:t>
            </a:r>
          </a:p>
          <a:p>
            <a:r>
              <a:rPr lang="en-US" dirty="0">
                <a:latin typeface="Consolas" charset="0"/>
                <a:ea typeface="Consolas" charset="0"/>
                <a:cs typeface="Consolas" charset="0"/>
              </a:rPr>
              <a:t>.....</a:t>
            </a:r>
          </a:p>
          <a:p>
            <a:r>
              <a:rPr lang="en-US" dirty="0">
                <a:latin typeface="Consolas" charset="0"/>
                <a:ea typeface="Consolas" charset="0"/>
                <a:cs typeface="Consolas" charset="0"/>
              </a:rPr>
              <a:t>  //bet on Number	</a:t>
            </a:r>
          </a:p>
          <a:p>
            <a:r>
              <a:rPr lang="en-US" dirty="0">
                <a:latin typeface="Consolas" charset="0"/>
                <a:ea typeface="Consolas" charset="0"/>
                <a:cs typeface="Consolas" charset="0"/>
              </a:rPr>
              <a:t>  function </a:t>
            </a:r>
            <a:r>
              <a:rPr lang="en-US" dirty="0" err="1">
                <a:latin typeface="Consolas" charset="0"/>
                <a:ea typeface="Consolas" charset="0"/>
                <a:cs typeface="Consolas" charset="0"/>
              </a:rPr>
              <a:t>betOnNumber</a:t>
            </a:r>
            <a:r>
              <a:rPr lang="en-US" dirty="0">
                <a:latin typeface="Consolas" charset="0"/>
                <a:ea typeface="Consolas" charset="0"/>
                <a:cs typeface="Consolas" charset="0"/>
              </a:rPr>
              <a:t>(uint8 </a:t>
            </a:r>
            <a:r>
              <a:rPr lang="en-US" dirty="0" err="1">
                <a:latin typeface="Consolas" charset="0"/>
                <a:ea typeface="Consolas" charset="0"/>
                <a:cs typeface="Consolas" charset="0"/>
              </a:rPr>
              <a:t>numberChosen</a:t>
            </a:r>
            <a:r>
              <a:rPr lang="en-US" dirty="0">
                <a:latin typeface="Consolas" charset="0"/>
                <a:ea typeface="Consolas" charset="0"/>
                <a:cs typeface="Consolas" charset="0"/>
              </a:rPr>
              <a:t>)</a:t>
            </a:r>
            <a:r>
              <a:rPr lang="de-DE" dirty="0">
                <a:latin typeface="Consolas" charset="0"/>
                <a:ea typeface="Consolas" charset="0"/>
                <a:cs typeface="Consolas" charset="0"/>
              </a:rPr>
              <a:t> {</a:t>
            </a:r>
          </a:p>
          <a:p>
            <a:r>
              <a:rPr lang="de-DE" dirty="0">
                <a:latin typeface="Consolas" charset="0"/>
                <a:ea typeface="Consolas" charset="0"/>
                <a:cs typeface="Consolas" charset="0"/>
              </a:rPr>
              <a:t>     //check </a:t>
            </a:r>
            <a:r>
              <a:rPr lang="de-DE" dirty="0" err="1">
                <a:latin typeface="Consolas" charset="0"/>
                <a:ea typeface="Consolas" charset="0"/>
                <a:cs typeface="Consolas" charset="0"/>
              </a:rPr>
              <a:t>that</a:t>
            </a:r>
            <a:r>
              <a:rPr lang="de-DE" dirty="0">
                <a:latin typeface="Consolas" charset="0"/>
                <a:ea typeface="Consolas" charset="0"/>
                <a:cs typeface="Consolas" charset="0"/>
              </a:rPr>
              <a:t> </a:t>
            </a:r>
            <a:r>
              <a:rPr lang="de-DE" dirty="0" err="1">
                <a:latin typeface="Consolas" charset="0"/>
                <a:ea typeface="Consolas" charset="0"/>
                <a:cs typeface="Consolas" charset="0"/>
              </a:rPr>
              <a:t>number</a:t>
            </a:r>
            <a:r>
              <a:rPr lang="de-DE" dirty="0">
                <a:latin typeface="Consolas" charset="0"/>
                <a:ea typeface="Consolas" charset="0"/>
                <a:cs typeface="Consolas" charset="0"/>
              </a:rPr>
              <a:t> </a:t>
            </a:r>
            <a:r>
              <a:rPr lang="de-DE" dirty="0" err="1">
                <a:latin typeface="Consolas" charset="0"/>
                <a:ea typeface="Consolas" charset="0"/>
                <a:cs typeface="Consolas" charset="0"/>
              </a:rPr>
              <a:t>chosen</a:t>
            </a:r>
            <a:r>
              <a:rPr lang="de-DE" dirty="0">
                <a:latin typeface="Consolas" charset="0"/>
                <a:ea typeface="Consolas" charset="0"/>
                <a:cs typeface="Consolas" charset="0"/>
              </a:rPr>
              <a:t> </a:t>
            </a:r>
            <a:r>
              <a:rPr lang="de-DE" dirty="0" err="1">
                <a:latin typeface="Consolas" charset="0"/>
                <a:ea typeface="Consolas" charset="0"/>
                <a:cs typeface="Consolas" charset="0"/>
              </a:rPr>
              <a:t>is</a:t>
            </a:r>
            <a:r>
              <a:rPr lang="de-DE" dirty="0">
                <a:latin typeface="Consolas" charset="0"/>
                <a:ea typeface="Consolas" charset="0"/>
                <a:cs typeface="Consolas" charset="0"/>
              </a:rPr>
              <a:t> valid </a:t>
            </a:r>
            <a:r>
              <a:rPr lang="de-DE" dirty="0" err="1">
                <a:latin typeface="Consolas" charset="0"/>
                <a:ea typeface="Consolas" charset="0"/>
                <a:cs typeface="Consolas" charset="0"/>
              </a:rPr>
              <a:t>and</a:t>
            </a:r>
            <a:r>
              <a:rPr lang="de-DE" dirty="0">
                <a:latin typeface="Consolas" charset="0"/>
                <a:ea typeface="Consolas" charset="0"/>
                <a:cs typeface="Consolas" charset="0"/>
              </a:rPr>
              <a:t> </a:t>
            </a:r>
            <a:r>
              <a:rPr lang="de-DE" dirty="0" err="1">
                <a:latin typeface="Consolas" charset="0"/>
                <a:ea typeface="Consolas" charset="0"/>
                <a:cs typeface="Consolas" charset="0"/>
              </a:rPr>
              <a:t>record</a:t>
            </a:r>
            <a:r>
              <a:rPr lang="de-DE" dirty="0">
                <a:latin typeface="Consolas" charset="0"/>
                <a:ea typeface="Consolas" charset="0"/>
                <a:cs typeface="Consolas" charset="0"/>
              </a:rPr>
              <a:t> </a:t>
            </a:r>
            <a:r>
              <a:rPr lang="de-DE" dirty="0" err="1">
                <a:latin typeface="Consolas" charset="0"/>
                <a:ea typeface="Consolas" charset="0"/>
                <a:cs typeface="Consolas" charset="0"/>
              </a:rPr>
              <a:t>bet</a:t>
            </a:r>
            <a:endParaRPr lang="de-DE" dirty="0">
              <a:latin typeface="Consolas" charset="0"/>
              <a:ea typeface="Consolas" charset="0"/>
              <a:cs typeface="Consolas" charset="0"/>
            </a:endParaRPr>
          </a:p>
          <a:p>
            <a:r>
              <a:rPr lang="de-DE" dirty="0">
                <a:latin typeface="Consolas" charset="0"/>
                <a:ea typeface="Consolas" charset="0"/>
                <a:cs typeface="Consolas" charset="0"/>
              </a:rPr>
              <a:t>     </a:t>
            </a:r>
            <a:r>
              <a:rPr lang="de-DE" dirty="0" err="1">
                <a:latin typeface="Consolas" charset="0"/>
                <a:ea typeface="Consolas" charset="0"/>
                <a:cs typeface="Consolas" charset="0"/>
              </a:rPr>
              <a:t>if</a:t>
            </a:r>
            <a:r>
              <a:rPr lang="de-DE" dirty="0">
                <a:latin typeface="Consolas" charset="0"/>
                <a:ea typeface="Consolas" charset="0"/>
                <a:cs typeface="Consolas" charset="0"/>
              </a:rPr>
              <a:t> (</a:t>
            </a:r>
            <a:r>
              <a:rPr lang="de-DE" dirty="0" err="1">
                <a:latin typeface="Consolas" charset="0"/>
                <a:ea typeface="Consolas" charset="0"/>
                <a:cs typeface="Consolas" charset="0"/>
              </a:rPr>
              <a:t>numberChosen</a:t>
            </a:r>
            <a:r>
              <a:rPr lang="de-DE" dirty="0">
                <a:latin typeface="Consolas" charset="0"/>
                <a:ea typeface="Consolas" charset="0"/>
                <a:cs typeface="Consolas" charset="0"/>
              </a:rPr>
              <a:t>&gt;36) </a:t>
            </a:r>
            <a:r>
              <a:rPr lang="de-DE" dirty="0" err="1">
                <a:latin typeface="Consolas" charset="0"/>
                <a:ea typeface="Consolas" charset="0"/>
                <a:cs typeface="Consolas" charset="0"/>
              </a:rPr>
              <a:t>throw</a:t>
            </a:r>
            <a:r>
              <a:rPr lang="de-DE" dirty="0">
                <a:latin typeface="Consolas" charset="0"/>
                <a:ea typeface="Consolas" charset="0"/>
                <a:cs typeface="Consolas" charset="0"/>
              </a:rPr>
              <a:t>;</a:t>
            </a:r>
          </a:p>
          <a:p>
            <a:r>
              <a:rPr lang="de-DE" dirty="0">
                <a:latin typeface="Consolas" charset="0"/>
                <a:ea typeface="Consolas" charset="0"/>
                <a:cs typeface="Consolas" charset="0"/>
              </a:rPr>
              <a:t>	 </a:t>
            </a:r>
            <a:r>
              <a:rPr lang="de-DE" dirty="0" err="1">
                <a:latin typeface="Consolas" charset="0"/>
                <a:ea typeface="Consolas" charset="0"/>
                <a:cs typeface="Consolas" charset="0"/>
              </a:rPr>
              <a:t>placeBet</a:t>
            </a:r>
            <a:r>
              <a:rPr lang="de-DE" dirty="0">
                <a:latin typeface="Consolas" charset="0"/>
                <a:ea typeface="Consolas" charset="0"/>
                <a:cs typeface="Consolas" charset="0"/>
              </a:rPr>
              <a:t>(</a:t>
            </a:r>
            <a:r>
              <a:rPr lang="de-DE" dirty="0" err="1">
                <a:latin typeface="Consolas" charset="0"/>
                <a:ea typeface="Consolas" charset="0"/>
                <a:cs typeface="Consolas" charset="0"/>
              </a:rPr>
              <a:t>BetTypes.number</a:t>
            </a:r>
            <a:r>
              <a:rPr lang="de-DE" dirty="0">
                <a:latin typeface="Consolas" charset="0"/>
                <a:ea typeface="Consolas" charset="0"/>
                <a:cs typeface="Consolas" charset="0"/>
              </a:rPr>
              <a:t>, </a:t>
            </a:r>
            <a:r>
              <a:rPr lang="de-DE" dirty="0" err="1">
                <a:latin typeface="Consolas" charset="0"/>
                <a:ea typeface="Consolas" charset="0"/>
                <a:cs typeface="Consolas" charset="0"/>
              </a:rPr>
              <a:t>numberChosen</a:t>
            </a:r>
            <a:r>
              <a:rPr lang="de-DE" dirty="0">
                <a:latin typeface="Consolas" charset="0"/>
                <a:ea typeface="Consolas" charset="0"/>
                <a:cs typeface="Consolas" charset="0"/>
              </a:rPr>
              <a:t>);</a:t>
            </a:r>
          </a:p>
          <a:p>
            <a:r>
              <a:rPr lang="de-DE" dirty="0">
                <a:latin typeface="Consolas" charset="0"/>
                <a:ea typeface="Consolas" charset="0"/>
                <a:cs typeface="Consolas" charset="0"/>
              </a:rPr>
              <a:t>     }</a:t>
            </a:r>
          </a:p>
          <a:p>
            <a:r>
              <a:rPr lang="de-DE" dirty="0">
                <a:latin typeface="Consolas" charset="0"/>
                <a:ea typeface="Consolas" charset="0"/>
                <a:cs typeface="Consolas" charset="0"/>
              </a:rPr>
              <a:t>  }</a:t>
            </a:r>
            <a:endParaRPr lang="en-US" dirty="0">
              <a:latin typeface="Consolas" charset="0"/>
              <a:ea typeface="Consolas" charset="0"/>
              <a:cs typeface="Consolas" charset="0"/>
            </a:endParaRPr>
          </a:p>
          <a:p>
            <a:r>
              <a:rPr lang="is-IS" dirty="0">
                <a:latin typeface="Consolas" charset="0"/>
                <a:ea typeface="Consolas" charset="0"/>
                <a:cs typeface="Consolas" charset="0"/>
              </a:rPr>
              <a:t>.....</a:t>
            </a:r>
          </a:p>
          <a:p>
            <a:r>
              <a:rPr lang="is-IS" dirty="0">
                <a:latin typeface="Consolas" charset="0"/>
                <a:ea typeface="Consolas" charset="0"/>
                <a:cs typeface="Consolas" charset="0"/>
              </a:rPr>
              <a:t>}</a:t>
            </a:r>
            <a:endParaRPr lang="en-US" dirty="0">
              <a:latin typeface="Consolas" charset="0"/>
              <a:ea typeface="Consolas" charset="0"/>
              <a:cs typeface="Consolas" charset="0"/>
            </a:endParaRPr>
          </a:p>
          <a:p>
            <a:r>
              <a:rPr lang="en-US" dirty="0">
                <a:latin typeface="Consolas" charset="0"/>
                <a:ea typeface="Consolas" charset="0"/>
                <a:cs typeface="Consolas" charset="0"/>
              </a:rPr>
              <a:t>	</a:t>
            </a:r>
          </a:p>
          <a:p>
            <a:endParaRPr lang="en-US" dirty="0">
              <a:latin typeface="Consolas" charset="0"/>
              <a:ea typeface="Consolas" charset="0"/>
              <a:cs typeface="Consolas" charset="0"/>
            </a:endParaRPr>
          </a:p>
          <a:p>
            <a:endParaRPr lang="en-US" dirty="0">
              <a:latin typeface="Consolas" charset="0"/>
              <a:ea typeface="Consolas" charset="0"/>
              <a:cs typeface="Consolas" charset="0"/>
            </a:endParaRPr>
          </a:p>
        </p:txBody>
      </p:sp>
      <p:pic>
        <p:nvPicPr>
          <p:cNvPr id="4" name="Content Placeholder 3">
            <a:extLst>
              <a:ext uri="{FF2B5EF4-FFF2-40B4-BE49-F238E27FC236}">
                <a16:creationId xmlns:a16="http://schemas.microsoft.com/office/drawing/2014/main" id="{097032FB-2119-422A-9056-6F75A9B4439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33456" y="2564904"/>
            <a:ext cx="6177676" cy="3861048"/>
          </a:xfrm>
        </p:spPr>
      </p:pic>
    </p:spTree>
    <p:extLst>
      <p:ext uri="{BB962C8B-B14F-4D97-AF65-F5344CB8AC3E}">
        <p14:creationId xmlns:p14="http://schemas.microsoft.com/office/powerpoint/2010/main" val="11539678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407368" y="1143000"/>
            <a:ext cx="11521280" cy="2941786"/>
          </a:xfrm>
        </p:spPr>
        <p:txBody>
          <a:bodyPr>
            <a:normAutofit/>
          </a:bodyPr>
          <a:lstStyle/>
          <a:p>
            <a:r>
              <a:rPr lang="de-CH" sz="2400" dirty="0"/>
              <a:t>Execute </a:t>
            </a:r>
            <a:r>
              <a:rPr lang="de-CH" sz="2400" dirty="0" err="1"/>
              <a:t>automatically</a:t>
            </a:r>
            <a:r>
              <a:rPr lang="de-CH" sz="2400" dirty="0"/>
              <a:t> </a:t>
            </a:r>
            <a:r>
              <a:rPr lang="de-CH" sz="2400" dirty="0" err="1"/>
              <a:t>within</a:t>
            </a:r>
            <a:r>
              <a:rPr lang="de-CH" sz="2400" dirty="0"/>
              <a:t> </a:t>
            </a:r>
            <a:r>
              <a:rPr lang="de-CH" sz="2400" dirty="0" err="1"/>
              <a:t>their</a:t>
            </a:r>
            <a:r>
              <a:rPr lang="de-CH" sz="2400" dirty="0"/>
              <a:t> </a:t>
            </a:r>
            <a:r>
              <a:rPr lang="de-CH" sz="2400" dirty="0" err="1"/>
              <a:t>system</a:t>
            </a:r>
            <a:endParaRPr lang="de-CH" sz="2400" dirty="0"/>
          </a:p>
          <a:p>
            <a:r>
              <a:rPr lang="de-CH" sz="2400" dirty="0"/>
              <a:t>Can </a:t>
            </a:r>
            <a:r>
              <a:rPr lang="de-CH" sz="2400" dirty="0" err="1"/>
              <a:t>only</a:t>
            </a:r>
            <a:r>
              <a:rPr lang="de-CH" sz="2400" dirty="0"/>
              <a:t> </a:t>
            </a:r>
            <a:r>
              <a:rPr lang="de-CH" sz="2400" dirty="0" err="1"/>
              <a:t>refer</a:t>
            </a:r>
            <a:r>
              <a:rPr lang="de-CH" sz="2400" dirty="0"/>
              <a:t> </a:t>
            </a:r>
            <a:r>
              <a:rPr lang="de-CH" sz="2400" dirty="0" err="1"/>
              <a:t>to</a:t>
            </a:r>
            <a:r>
              <a:rPr lang="de-CH" sz="2400" dirty="0"/>
              <a:t> </a:t>
            </a:r>
            <a:r>
              <a:rPr lang="de-CH" sz="2400" dirty="0" err="1"/>
              <a:t>objects</a:t>
            </a:r>
            <a:r>
              <a:rPr lang="de-CH" sz="2400" dirty="0"/>
              <a:t> </a:t>
            </a:r>
            <a:r>
              <a:rPr lang="de-CH" sz="2400" dirty="0" err="1"/>
              <a:t>that</a:t>
            </a:r>
            <a:r>
              <a:rPr lang="de-CH" sz="2400" dirty="0"/>
              <a:t> </a:t>
            </a:r>
            <a:r>
              <a:rPr lang="de-CH" sz="2400" dirty="0" err="1"/>
              <a:t>are</a:t>
            </a:r>
            <a:r>
              <a:rPr lang="de-CH" sz="2400" dirty="0"/>
              <a:t> </a:t>
            </a:r>
            <a:r>
              <a:rPr lang="de-CH" sz="2400" dirty="0" err="1"/>
              <a:t>adequately</a:t>
            </a:r>
            <a:r>
              <a:rPr lang="de-CH" sz="2400" dirty="0"/>
              <a:t> </a:t>
            </a:r>
            <a:r>
              <a:rPr lang="de-CH" sz="2400" dirty="0" err="1"/>
              <a:t>represented</a:t>
            </a:r>
            <a:r>
              <a:rPr lang="de-CH" sz="2400" dirty="0"/>
              <a:t> in </a:t>
            </a:r>
            <a:r>
              <a:rPr lang="de-CH" sz="2400" dirty="0" err="1"/>
              <a:t>the</a:t>
            </a:r>
            <a:r>
              <a:rPr lang="de-CH" sz="2400" dirty="0"/>
              <a:t> </a:t>
            </a:r>
            <a:r>
              <a:rPr lang="de-CH" sz="2400" dirty="0" err="1"/>
              <a:t>system</a:t>
            </a:r>
            <a:endParaRPr lang="de-CH" sz="2400" dirty="0"/>
          </a:p>
          <a:p>
            <a:r>
              <a:rPr lang="de-CH" sz="2400" dirty="0" err="1"/>
              <a:t>Legally</a:t>
            </a:r>
            <a:r>
              <a:rPr lang="de-CH" sz="2400" dirty="0"/>
              <a:t> </a:t>
            </a:r>
            <a:r>
              <a:rPr lang="de-CH" sz="2400" dirty="0" err="1"/>
              <a:t>binding</a:t>
            </a:r>
            <a:r>
              <a:rPr lang="de-CH" sz="2400" dirty="0"/>
              <a:t> </a:t>
            </a:r>
            <a:r>
              <a:rPr lang="de-CH" sz="2400" dirty="0" err="1"/>
              <a:t>representation</a:t>
            </a:r>
            <a:r>
              <a:rPr lang="de-CH" sz="2400" dirty="0"/>
              <a:t> </a:t>
            </a:r>
            <a:r>
              <a:rPr lang="de-CH" sz="2400" dirty="0" err="1"/>
              <a:t>of</a:t>
            </a:r>
            <a:r>
              <a:rPr lang="de-CH" sz="2400" dirty="0"/>
              <a:t> </a:t>
            </a:r>
            <a:r>
              <a:rPr lang="de-CH" sz="2400" dirty="0" err="1"/>
              <a:t>securities</a:t>
            </a:r>
            <a:r>
              <a:rPr lang="de-CH" sz="2400" dirty="0"/>
              <a:t> on </a:t>
            </a:r>
            <a:r>
              <a:rPr lang="de-CH" sz="2400" dirty="0" err="1"/>
              <a:t>the</a:t>
            </a:r>
            <a:r>
              <a:rPr lang="de-CH" sz="2400" dirty="0"/>
              <a:t> </a:t>
            </a:r>
            <a:r>
              <a:rPr lang="de-CH" sz="2400" dirty="0" err="1"/>
              <a:t>blockchain</a:t>
            </a:r>
            <a:r>
              <a:rPr lang="de-CH" sz="2400" dirty="0"/>
              <a:t> </a:t>
            </a:r>
            <a:r>
              <a:rPr lang="de-CH" sz="2400" dirty="0" err="1"/>
              <a:t>would</a:t>
            </a:r>
            <a:r>
              <a:rPr lang="de-CH" sz="2400" dirty="0"/>
              <a:t> </a:t>
            </a:r>
            <a:r>
              <a:rPr lang="de-CH" sz="2400" dirty="0" err="1"/>
              <a:t>enable</a:t>
            </a:r>
            <a:r>
              <a:rPr lang="de-CH" sz="2400" dirty="0"/>
              <a:t> </a:t>
            </a:r>
            <a:r>
              <a:rPr lang="de-CH" sz="2400" dirty="0" err="1"/>
              <a:t>many</a:t>
            </a:r>
            <a:r>
              <a:rPr lang="de-CH" sz="2400" dirty="0"/>
              <a:t> </a:t>
            </a:r>
            <a:r>
              <a:rPr lang="de-CH" sz="2400" dirty="0" err="1"/>
              <a:t>innovations</a:t>
            </a:r>
            <a:endParaRPr lang="de-CH" sz="2400" dirty="0"/>
          </a:p>
        </p:txBody>
      </p:sp>
      <p:sp>
        <p:nvSpPr>
          <p:cNvPr id="3" name="Titel 2"/>
          <p:cNvSpPr>
            <a:spLocks noGrp="1"/>
          </p:cNvSpPr>
          <p:nvPr>
            <p:ph type="title"/>
          </p:nvPr>
        </p:nvSpPr>
        <p:spPr/>
        <p:txBody>
          <a:bodyPr/>
          <a:lstStyle/>
          <a:p>
            <a:r>
              <a:rPr lang="de-CH" dirty="0"/>
              <a:t>SELF-EXECUTING CONTRACTS</a:t>
            </a:r>
            <a:endParaRPr lang="en-US" dirty="0"/>
          </a:p>
        </p:txBody>
      </p:sp>
      <p:pic>
        <p:nvPicPr>
          <p:cNvPr id="5" name="Grafik 4"/>
          <p:cNvPicPr>
            <a:picLocks noChangeAspect="1"/>
          </p:cNvPicPr>
          <p:nvPr/>
        </p:nvPicPr>
        <p:blipFill>
          <a:blip r:embed="rId2"/>
          <a:stretch>
            <a:fillRect/>
          </a:stretch>
        </p:blipFill>
        <p:spPr>
          <a:xfrm>
            <a:off x="731404" y="2996952"/>
            <a:ext cx="10873208" cy="4920127"/>
          </a:xfrm>
          <a:prstGeom prst="rect">
            <a:avLst/>
          </a:prstGeom>
        </p:spPr>
      </p:pic>
    </p:spTree>
    <p:extLst>
      <p:ext uri="{BB962C8B-B14F-4D97-AF65-F5344CB8AC3E}">
        <p14:creationId xmlns:p14="http://schemas.microsoft.com/office/powerpoint/2010/main" val="10072771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263352" y="1162968"/>
            <a:ext cx="8282732" cy="2797771"/>
          </a:xfrm>
        </p:spPr>
        <p:txBody>
          <a:bodyPr>
            <a:normAutofit/>
          </a:bodyPr>
          <a:lstStyle/>
          <a:p>
            <a:r>
              <a:rPr lang="de-CH" sz="2000" dirty="0" err="1"/>
              <a:t>Immediately</a:t>
            </a:r>
            <a:r>
              <a:rPr lang="de-CH" sz="2000" dirty="0"/>
              <a:t> </a:t>
            </a:r>
            <a:r>
              <a:rPr lang="de-CH" sz="2000" dirty="0" err="1"/>
              <a:t>tradable</a:t>
            </a:r>
            <a:r>
              <a:rPr lang="de-CH" sz="2000" dirty="0"/>
              <a:t> </a:t>
            </a:r>
            <a:r>
              <a:rPr lang="de-CH" sz="2000" dirty="0" err="1"/>
              <a:t>world-wide</a:t>
            </a:r>
            <a:br>
              <a:rPr lang="de-CH" sz="2000" dirty="0"/>
            </a:br>
            <a:r>
              <a:rPr lang="de-CH" sz="2000" dirty="0" err="1"/>
              <a:t>Cost</a:t>
            </a:r>
            <a:r>
              <a:rPr lang="de-CH" sz="2000" dirty="0"/>
              <a:t> </a:t>
            </a:r>
            <a:r>
              <a:rPr lang="de-CH" sz="2000" dirty="0" err="1"/>
              <a:t>of</a:t>
            </a:r>
            <a:r>
              <a:rPr lang="de-CH" sz="2000" dirty="0"/>
              <a:t> a </a:t>
            </a:r>
            <a:r>
              <a:rPr lang="de-CH" sz="2000" dirty="0" err="1"/>
              <a:t>world-wide</a:t>
            </a:r>
            <a:r>
              <a:rPr lang="de-CH" sz="2000" dirty="0"/>
              <a:t> IPO: </a:t>
            </a:r>
            <a:r>
              <a:rPr lang="de-CH" sz="2000" dirty="0" err="1"/>
              <a:t>millions</a:t>
            </a:r>
            <a:r>
              <a:rPr lang="de-CH" sz="2000" dirty="0"/>
              <a:t>, </a:t>
            </a:r>
            <a:r>
              <a:rPr lang="de-CH" sz="2000" dirty="0" err="1"/>
              <a:t>cost</a:t>
            </a:r>
            <a:r>
              <a:rPr lang="de-CH" sz="2000" dirty="0"/>
              <a:t> </a:t>
            </a:r>
            <a:r>
              <a:rPr lang="de-CH" sz="2000" dirty="0" err="1"/>
              <a:t>of</a:t>
            </a:r>
            <a:r>
              <a:rPr lang="de-CH" sz="2000" dirty="0"/>
              <a:t> an ICO: 10 CHF</a:t>
            </a:r>
          </a:p>
          <a:p>
            <a:r>
              <a:rPr lang="de-CH" sz="2000" dirty="0" err="1"/>
              <a:t>Atomically</a:t>
            </a:r>
            <a:r>
              <a:rPr lang="de-CH" sz="2000" dirty="0"/>
              <a:t> </a:t>
            </a:r>
            <a:r>
              <a:rPr lang="de-CH" sz="2000" dirty="0" err="1"/>
              <a:t>exchangeable</a:t>
            </a:r>
            <a:r>
              <a:rPr lang="de-CH" sz="2000" dirty="0"/>
              <a:t> </a:t>
            </a:r>
            <a:r>
              <a:rPr lang="de-CH" sz="2000" dirty="0" err="1"/>
              <a:t>for</a:t>
            </a:r>
            <a:r>
              <a:rPr lang="de-CH" sz="2000" dirty="0"/>
              <a:t> </a:t>
            </a:r>
            <a:r>
              <a:rPr lang="de-CH" sz="2000" dirty="0" err="1"/>
              <a:t>other</a:t>
            </a:r>
            <a:r>
              <a:rPr lang="de-CH" sz="2000" dirty="0"/>
              <a:t> </a:t>
            </a:r>
            <a:r>
              <a:rPr lang="de-CH" sz="2000" dirty="0" err="1"/>
              <a:t>assets</a:t>
            </a:r>
            <a:r>
              <a:rPr lang="de-CH" sz="2000" dirty="0"/>
              <a:t> on </a:t>
            </a:r>
            <a:r>
              <a:rPr lang="de-CH" sz="2000" dirty="0" err="1"/>
              <a:t>the</a:t>
            </a:r>
            <a:r>
              <a:rPr lang="de-CH" sz="2000" dirty="0"/>
              <a:t> same </a:t>
            </a:r>
            <a:r>
              <a:rPr lang="de-CH" sz="2000" dirty="0" err="1"/>
              <a:t>blockchain</a:t>
            </a:r>
            <a:endParaRPr lang="de-CH" sz="2000" dirty="0"/>
          </a:p>
          <a:p>
            <a:r>
              <a:rPr lang="de-CH" sz="2000" dirty="0" err="1"/>
              <a:t>Continuous</a:t>
            </a:r>
            <a:r>
              <a:rPr lang="de-CH" sz="2000" dirty="0"/>
              <a:t> </a:t>
            </a:r>
            <a:r>
              <a:rPr lang="de-CH" sz="2000" dirty="0" err="1"/>
              <a:t>dividends</a:t>
            </a:r>
            <a:endParaRPr lang="de-CH" sz="2000" dirty="0"/>
          </a:p>
          <a:p>
            <a:r>
              <a:rPr lang="de-CH" sz="2000" dirty="0" err="1"/>
              <a:t>Provably</a:t>
            </a:r>
            <a:r>
              <a:rPr lang="de-CH" sz="2000" dirty="0"/>
              <a:t> </a:t>
            </a:r>
            <a:r>
              <a:rPr lang="de-CH" sz="2000" dirty="0" err="1"/>
              <a:t>correct</a:t>
            </a:r>
            <a:r>
              <a:rPr lang="de-CH" sz="2000" dirty="0"/>
              <a:t> </a:t>
            </a:r>
            <a:r>
              <a:rPr lang="de-CH" sz="2000" dirty="0" err="1"/>
              <a:t>votes</a:t>
            </a:r>
            <a:endParaRPr lang="de-CH" sz="2000" dirty="0"/>
          </a:p>
          <a:p>
            <a:r>
              <a:rPr lang="de-CH" sz="2000" dirty="0"/>
              <a:t>Self-</a:t>
            </a:r>
            <a:r>
              <a:rPr lang="de-CH" sz="2000" dirty="0" err="1"/>
              <a:t>enforcing</a:t>
            </a:r>
            <a:r>
              <a:rPr lang="de-CH" sz="2000" dirty="0"/>
              <a:t> shareholder </a:t>
            </a:r>
            <a:r>
              <a:rPr lang="de-CH" sz="2000" dirty="0" err="1"/>
              <a:t>agreements</a:t>
            </a:r>
            <a:endParaRPr lang="de-CH" sz="2000" dirty="0"/>
          </a:p>
          <a:p>
            <a:endParaRPr lang="de-CH" sz="2000" dirty="0"/>
          </a:p>
          <a:p>
            <a:endParaRPr lang="de-CH" sz="2000" dirty="0"/>
          </a:p>
        </p:txBody>
      </p:sp>
      <p:sp>
        <p:nvSpPr>
          <p:cNvPr id="3" name="Titel 2"/>
          <p:cNvSpPr>
            <a:spLocks noGrp="1"/>
          </p:cNvSpPr>
          <p:nvPr>
            <p:ph type="title"/>
          </p:nvPr>
        </p:nvSpPr>
        <p:spPr/>
        <p:txBody>
          <a:bodyPr>
            <a:normAutofit/>
          </a:bodyPr>
          <a:lstStyle/>
          <a:p>
            <a:r>
              <a:rPr lang="de-CH" dirty="0"/>
              <a:t>EXAMPLE: SHARES ON THE BLOCKCHAIN</a:t>
            </a:r>
            <a:endParaRPr lang="en-US" dirty="0"/>
          </a:p>
        </p:txBody>
      </p:sp>
      <p:pic>
        <p:nvPicPr>
          <p:cNvPr id="5" name="Picture 4">
            <a:extLst>
              <a:ext uri="{FF2B5EF4-FFF2-40B4-BE49-F238E27FC236}">
                <a16:creationId xmlns:a16="http://schemas.microsoft.com/office/drawing/2014/main" id="{66F2B95B-3B3F-4E6F-9CAC-3EA85F4580EC}"/>
              </a:ext>
            </a:extLst>
          </p:cNvPr>
          <p:cNvPicPr>
            <a:picLocks noChangeAspect="1"/>
          </p:cNvPicPr>
          <p:nvPr/>
        </p:nvPicPr>
        <p:blipFill>
          <a:blip r:embed="rId2"/>
          <a:stretch>
            <a:fillRect/>
          </a:stretch>
        </p:blipFill>
        <p:spPr>
          <a:xfrm>
            <a:off x="0" y="3501008"/>
            <a:ext cx="12192000" cy="4024981"/>
          </a:xfrm>
          <a:prstGeom prst="rect">
            <a:avLst/>
          </a:prstGeom>
        </p:spPr>
      </p:pic>
    </p:spTree>
    <p:extLst>
      <p:ext uri="{BB962C8B-B14F-4D97-AF65-F5344CB8AC3E}">
        <p14:creationId xmlns:p14="http://schemas.microsoft.com/office/powerpoint/2010/main" val="133742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Image result for bancor">
            <a:extLst>
              <a:ext uri="{FF2B5EF4-FFF2-40B4-BE49-F238E27FC236}">
                <a16:creationId xmlns:a16="http://schemas.microsoft.com/office/drawing/2014/main" id="{EC656FA4-34B3-4D8E-A059-1A34AC61568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9162" y="5013176"/>
            <a:ext cx="3084040" cy="1734773"/>
          </a:xfrm>
          <a:prstGeom prst="rect">
            <a:avLst/>
          </a:prstGeom>
          <a:noFill/>
          <a:extLst>
            <a:ext uri="{909E8E84-426E-40DD-AFC4-6F175D3DCCD1}">
              <a14:hiddenFill xmlns:a14="http://schemas.microsoft.com/office/drawing/2010/main">
                <a:solidFill>
                  <a:srgbClr val="FFFFFF"/>
                </a:solidFill>
              </a14:hiddenFill>
            </a:ext>
          </a:extLst>
        </p:spPr>
      </p:pic>
      <p:sp>
        <p:nvSpPr>
          <p:cNvPr id="2" name="Inhaltsplatzhalter 1"/>
          <p:cNvSpPr>
            <a:spLocks noGrp="1"/>
          </p:cNvSpPr>
          <p:nvPr>
            <p:ph idx="1"/>
          </p:nvPr>
        </p:nvSpPr>
        <p:spPr>
          <a:xfrm>
            <a:off x="3791744" y="4365104"/>
            <a:ext cx="8217296" cy="5218360"/>
          </a:xfrm>
        </p:spPr>
        <p:txBody>
          <a:bodyPr>
            <a:normAutofit/>
          </a:bodyPr>
          <a:lstStyle/>
          <a:p>
            <a:pPr marL="0" indent="0">
              <a:buNone/>
            </a:pPr>
            <a:r>
              <a:rPr lang="de-CH" sz="2000" dirty="0"/>
              <a:t>The brillant </a:t>
            </a:r>
            <a:r>
              <a:rPr lang="de-CH" sz="2000" dirty="0" err="1"/>
              <a:t>idea</a:t>
            </a:r>
            <a:r>
              <a:rPr lang="de-CH" sz="2000" dirty="0"/>
              <a:t>: </a:t>
            </a:r>
            <a:r>
              <a:rPr lang="de-CH" sz="2000" dirty="0" err="1"/>
              <a:t>let</a:t>
            </a:r>
            <a:r>
              <a:rPr lang="de-CH" sz="2000" dirty="0"/>
              <a:t> a smart </a:t>
            </a:r>
            <a:r>
              <a:rPr lang="de-CH" sz="2000" dirty="0" err="1"/>
              <a:t>contract</a:t>
            </a:r>
            <a:r>
              <a:rPr lang="de-CH" sz="2000" dirty="0"/>
              <a:t> </a:t>
            </a:r>
            <a:r>
              <a:rPr lang="de-CH" sz="2000" dirty="0" err="1"/>
              <a:t>act</a:t>
            </a:r>
            <a:r>
              <a:rPr lang="de-CH" sz="2000" dirty="0"/>
              <a:t> </a:t>
            </a:r>
            <a:r>
              <a:rPr lang="de-CH" sz="2000" dirty="0" err="1"/>
              <a:t>as</a:t>
            </a:r>
            <a:r>
              <a:rPr lang="de-CH" sz="2000" dirty="0"/>
              <a:t> a </a:t>
            </a:r>
            <a:r>
              <a:rPr lang="de-CH" sz="2000" dirty="0" err="1"/>
              <a:t>market</a:t>
            </a:r>
            <a:r>
              <a:rPr lang="de-CH" sz="2000" dirty="0"/>
              <a:t> </a:t>
            </a:r>
            <a:r>
              <a:rPr lang="de-CH" sz="2000" dirty="0" err="1"/>
              <a:t>maker</a:t>
            </a:r>
            <a:r>
              <a:rPr lang="de-CH" sz="2000" dirty="0"/>
              <a:t>. </a:t>
            </a:r>
            <a:r>
              <a:rPr lang="de-CH" sz="2000" dirty="0" err="1"/>
              <a:t>Anyone</a:t>
            </a:r>
            <a:r>
              <a:rPr lang="de-CH" sz="2000" dirty="0"/>
              <a:t> </a:t>
            </a:r>
            <a:r>
              <a:rPr lang="de-CH" sz="2000" dirty="0" err="1"/>
              <a:t>can</a:t>
            </a:r>
            <a:r>
              <a:rPr lang="de-CH" sz="2000" dirty="0"/>
              <a:t> send </a:t>
            </a:r>
            <a:r>
              <a:rPr lang="de-CH" sz="2000" dirty="0" err="1"/>
              <a:t>money</a:t>
            </a:r>
            <a:r>
              <a:rPr lang="de-CH" sz="2000" dirty="0"/>
              <a:t> </a:t>
            </a:r>
            <a:r>
              <a:rPr lang="de-CH" sz="2000" dirty="0" err="1"/>
              <a:t>to</a:t>
            </a:r>
            <a:r>
              <a:rPr lang="de-CH" sz="2000" dirty="0"/>
              <a:t> </a:t>
            </a:r>
            <a:r>
              <a:rPr lang="de-CH" sz="2000" dirty="0" err="1"/>
              <a:t>that</a:t>
            </a:r>
            <a:r>
              <a:rPr lang="de-CH" sz="2000" dirty="0"/>
              <a:t> smart </a:t>
            </a:r>
            <a:r>
              <a:rPr lang="de-CH" sz="2000" dirty="0" err="1"/>
              <a:t>contract</a:t>
            </a:r>
            <a:r>
              <a:rPr lang="de-CH" sz="2000" dirty="0"/>
              <a:t> and </a:t>
            </a:r>
            <a:r>
              <a:rPr lang="de-CH" sz="2000" dirty="0" err="1"/>
              <a:t>get</a:t>
            </a:r>
            <a:r>
              <a:rPr lang="de-CH" sz="2000" dirty="0"/>
              <a:t> </a:t>
            </a:r>
            <a:r>
              <a:rPr lang="de-CH" sz="2000" dirty="0" err="1"/>
              <a:t>freshly</a:t>
            </a:r>
            <a:r>
              <a:rPr lang="de-CH" sz="2000" dirty="0"/>
              <a:t> printed </a:t>
            </a:r>
            <a:r>
              <a:rPr lang="de-CH" sz="2000" dirty="0" err="1"/>
              <a:t>shares</a:t>
            </a:r>
            <a:r>
              <a:rPr lang="de-CH" sz="2000" dirty="0"/>
              <a:t> in </a:t>
            </a:r>
            <a:r>
              <a:rPr lang="de-CH" sz="2000" dirty="0" err="1"/>
              <a:t>return</a:t>
            </a:r>
            <a:r>
              <a:rPr lang="de-CH" sz="2000" dirty="0"/>
              <a:t>. </a:t>
            </a:r>
            <a:r>
              <a:rPr lang="de-CH" sz="2000" dirty="0" err="1"/>
              <a:t>To</a:t>
            </a:r>
            <a:r>
              <a:rPr lang="de-CH" sz="2000" dirty="0"/>
              <a:t> </a:t>
            </a:r>
            <a:r>
              <a:rPr lang="de-CH" sz="2000" dirty="0" err="1"/>
              <a:t>sell</a:t>
            </a:r>
            <a:r>
              <a:rPr lang="de-CH" sz="2000" dirty="0"/>
              <a:t> </a:t>
            </a:r>
            <a:r>
              <a:rPr lang="de-CH" sz="2000" dirty="0" err="1"/>
              <a:t>them</a:t>
            </a:r>
            <a:r>
              <a:rPr lang="de-CH" sz="2000" dirty="0"/>
              <a:t> </a:t>
            </a:r>
            <a:r>
              <a:rPr lang="de-CH" sz="2000" dirty="0" err="1"/>
              <a:t>again</a:t>
            </a:r>
            <a:r>
              <a:rPr lang="de-CH" sz="2000" dirty="0"/>
              <a:t>, just send </a:t>
            </a:r>
            <a:r>
              <a:rPr lang="de-CH" sz="2000" dirty="0" err="1"/>
              <a:t>them</a:t>
            </a:r>
            <a:r>
              <a:rPr lang="de-CH" sz="2000" dirty="0"/>
              <a:t> </a:t>
            </a:r>
            <a:r>
              <a:rPr lang="de-CH" sz="2000" dirty="0" err="1"/>
              <a:t>to</a:t>
            </a:r>
            <a:r>
              <a:rPr lang="de-CH" sz="2000" dirty="0"/>
              <a:t> </a:t>
            </a:r>
            <a:r>
              <a:rPr lang="de-CH" sz="2000" dirty="0" err="1"/>
              <a:t>the</a:t>
            </a:r>
            <a:r>
              <a:rPr lang="de-CH" sz="2000" dirty="0"/>
              <a:t> smart </a:t>
            </a:r>
            <a:r>
              <a:rPr lang="de-CH" sz="2000" dirty="0" err="1"/>
              <a:t>contract</a:t>
            </a:r>
            <a:r>
              <a:rPr lang="de-CH" sz="2000" dirty="0"/>
              <a:t>, </a:t>
            </a:r>
            <a:r>
              <a:rPr lang="de-CH" sz="2000" dirty="0" err="1"/>
              <a:t>where</a:t>
            </a:r>
            <a:r>
              <a:rPr lang="de-CH" sz="2000" dirty="0"/>
              <a:t> </a:t>
            </a:r>
            <a:r>
              <a:rPr lang="de-CH" sz="2000" dirty="0" err="1"/>
              <a:t>they</a:t>
            </a:r>
            <a:r>
              <a:rPr lang="de-CH" sz="2000" dirty="0"/>
              <a:t> </a:t>
            </a:r>
            <a:r>
              <a:rPr lang="de-CH" sz="2000" dirty="0" err="1"/>
              <a:t>are</a:t>
            </a:r>
            <a:r>
              <a:rPr lang="de-CH" sz="2000" dirty="0"/>
              <a:t> </a:t>
            </a:r>
            <a:r>
              <a:rPr lang="de-CH" sz="2000" dirty="0" err="1"/>
              <a:t>destroyed</a:t>
            </a:r>
            <a:r>
              <a:rPr lang="de-CH" sz="2000" dirty="0"/>
              <a:t> </a:t>
            </a:r>
            <a:r>
              <a:rPr lang="de-CH" sz="2000" dirty="0" err="1"/>
              <a:t>again</a:t>
            </a:r>
            <a:r>
              <a:rPr lang="de-CH" sz="2000" dirty="0"/>
              <a:t>, and </a:t>
            </a:r>
            <a:r>
              <a:rPr lang="de-CH" sz="2000" dirty="0" err="1"/>
              <a:t>get</a:t>
            </a:r>
            <a:r>
              <a:rPr lang="de-CH" sz="2000" dirty="0"/>
              <a:t> </a:t>
            </a:r>
            <a:r>
              <a:rPr lang="de-CH" sz="2000" dirty="0" err="1"/>
              <a:t>some</a:t>
            </a:r>
            <a:r>
              <a:rPr lang="de-CH" sz="2000" dirty="0"/>
              <a:t> </a:t>
            </a:r>
            <a:r>
              <a:rPr lang="de-CH" sz="2000" dirty="0" err="1"/>
              <a:t>money</a:t>
            </a:r>
            <a:r>
              <a:rPr lang="de-CH" sz="2000" dirty="0"/>
              <a:t> back.</a:t>
            </a:r>
          </a:p>
          <a:p>
            <a:pPr marL="0" indent="0">
              <a:buNone/>
            </a:pPr>
            <a:r>
              <a:rPr lang="de-CH" sz="2000" dirty="0"/>
              <a:t>The </a:t>
            </a:r>
            <a:r>
              <a:rPr lang="de-CH" sz="2000" dirty="0" err="1"/>
              <a:t>price</a:t>
            </a:r>
            <a:r>
              <a:rPr lang="de-CH" sz="2000" dirty="0"/>
              <a:t> </a:t>
            </a:r>
            <a:r>
              <a:rPr lang="de-CH" sz="2000" dirty="0" err="1"/>
              <a:t>is</a:t>
            </a:r>
            <a:r>
              <a:rPr lang="de-CH" sz="2000" dirty="0"/>
              <a:t> </a:t>
            </a:r>
            <a:r>
              <a:rPr lang="de-CH" sz="2000" dirty="0" err="1"/>
              <a:t>always</a:t>
            </a:r>
            <a:r>
              <a:rPr lang="de-CH" sz="2000" dirty="0"/>
              <a:t> </a:t>
            </a:r>
            <a:r>
              <a:rPr lang="de-CH" sz="2000" dirty="0" err="1"/>
              <a:t>adjusted</a:t>
            </a:r>
            <a:r>
              <a:rPr lang="de-CH" sz="2000" dirty="0"/>
              <a:t> such </a:t>
            </a:r>
            <a:r>
              <a:rPr lang="de-CH" sz="2000" dirty="0" err="1"/>
              <a:t>that</a:t>
            </a:r>
            <a:r>
              <a:rPr lang="de-CH" sz="2000" dirty="0"/>
              <a:t> </a:t>
            </a:r>
            <a:r>
              <a:rPr lang="de-CH" sz="2000" dirty="0" err="1"/>
              <a:t>the</a:t>
            </a:r>
            <a:r>
              <a:rPr lang="de-CH" sz="2000" dirty="0"/>
              <a:t> </a:t>
            </a:r>
            <a:r>
              <a:rPr lang="de-CH" sz="2000" dirty="0" err="1"/>
              <a:t>reserves</a:t>
            </a:r>
            <a:r>
              <a:rPr lang="de-CH" sz="2000" dirty="0"/>
              <a:t> </a:t>
            </a:r>
            <a:r>
              <a:rPr lang="de-CH" sz="2000" dirty="0" err="1"/>
              <a:t>of</a:t>
            </a:r>
            <a:r>
              <a:rPr lang="de-CH" sz="2000" dirty="0"/>
              <a:t> </a:t>
            </a:r>
            <a:r>
              <a:rPr lang="de-CH" sz="2000" dirty="0" err="1"/>
              <a:t>the</a:t>
            </a:r>
            <a:r>
              <a:rPr lang="de-CH" sz="2000" dirty="0"/>
              <a:t> smart </a:t>
            </a:r>
            <a:r>
              <a:rPr lang="de-CH" sz="2000" dirty="0" err="1"/>
              <a:t>contract</a:t>
            </a:r>
            <a:r>
              <a:rPr lang="de-CH" sz="2000" dirty="0"/>
              <a:t> </a:t>
            </a:r>
            <a:r>
              <a:rPr lang="de-CH" sz="2000" dirty="0" err="1"/>
              <a:t>amount</a:t>
            </a:r>
            <a:r>
              <a:rPr lang="de-CH" sz="2000" dirty="0"/>
              <a:t> </a:t>
            </a:r>
            <a:r>
              <a:rPr lang="de-CH" sz="2000" dirty="0" err="1"/>
              <a:t>to</a:t>
            </a:r>
            <a:r>
              <a:rPr lang="de-CH" sz="2000" dirty="0"/>
              <a:t> 10% </a:t>
            </a:r>
            <a:r>
              <a:rPr lang="de-CH" sz="2000" dirty="0" err="1"/>
              <a:t>of</a:t>
            </a:r>
            <a:r>
              <a:rPr lang="de-CH" sz="2000" dirty="0"/>
              <a:t> </a:t>
            </a:r>
            <a:r>
              <a:rPr lang="de-CH" sz="2000" dirty="0" err="1"/>
              <a:t>the</a:t>
            </a:r>
            <a:r>
              <a:rPr lang="de-CH" sz="2000" dirty="0"/>
              <a:t> total </a:t>
            </a:r>
            <a:r>
              <a:rPr lang="de-CH" sz="2000" dirty="0" err="1"/>
              <a:t>market</a:t>
            </a:r>
            <a:r>
              <a:rPr lang="de-CH" sz="2000" dirty="0"/>
              <a:t> </a:t>
            </a:r>
            <a:r>
              <a:rPr lang="de-CH" sz="2000" dirty="0" err="1"/>
              <a:t>capitalization</a:t>
            </a:r>
            <a:r>
              <a:rPr lang="de-CH" sz="2000" dirty="0"/>
              <a:t>.</a:t>
            </a:r>
          </a:p>
          <a:p>
            <a:pPr marL="0" indent="0">
              <a:buNone/>
            </a:pPr>
            <a:endParaRPr lang="de-CH" sz="2000" dirty="0"/>
          </a:p>
          <a:p>
            <a:pPr marL="0" indent="0">
              <a:buNone/>
            </a:pPr>
            <a:endParaRPr lang="de-CH" sz="2000" dirty="0"/>
          </a:p>
          <a:p>
            <a:pPr marL="0" indent="0">
              <a:buNone/>
            </a:pPr>
            <a:endParaRPr lang="de-CH" sz="2000" dirty="0"/>
          </a:p>
          <a:p>
            <a:endParaRPr lang="de-CH" sz="2000" dirty="0"/>
          </a:p>
        </p:txBody>
      </p:sp>
      <p:sp>
        <p:nvSpPr>
          <p:cNvPr id="3" name="Titel 2"/>
          <p:cNvSpPr>
            <a:spLocks noGrp="1"/>
          </p:cNvSpPr>
          <p:nvPr>
            <p:ph type="title"/>
          </p:nvPr>
        </p:nvSpPr>
        <p:spPr/>
        <p:txBody>
          <a:bodyPr>
            <a:normAutofit/>
          </a:bodyPr>
          <a:lstStyle/>
          <a:p>
            <a:r>
              <a:rPr lang="de-CH" dirty="0"/>
              <a:t>BANCOR: THE VALUE OF LIQUIDITY</a:t>
            </a:r>
            <a:endParaRPr lang="en-US" dirty="0"/>
          </a:p>
        </p:txBody>
      </p:sp>
      <p:pic>
        <p:nvPicPr>
          <p:cNvPr id="5" name="Picture 4">
            <a:extLst>
              <a:ext uri="{FF2B5EF4-FFF2-40B4-BE49-F238E27FC236}">
                <a16:creationId xmlns:a16="http://schemas.microsoft.com/office/drawing/2014/main" id="{5E00D6FC-43D8-4E1C-9199-5E6A9EB21AFD}"/>
              </a:ext>
            </a:extLst>
          </p:cNvPr>
          <p:cNvPicPr>
            <a:picLocks noChangeAspect="1"/>
          </p:cNvPicPr>
          <p:nvPr/>
        </p:nvPicPr>
        <p:blipFill>
          <a:blip r:embed="rId3"/>
          <a:stretch>
            <a:fillRect/>
          </a:stretch>
        </p:blipFill>
        <p:spPr>
          <a:xfrm>
            <a:off x="388120" y="4365104"/>
            <a:ext cx="3286125" cy="952500"/>
          </a:xfrm>
          <a:prstGeom prst="rect">
            <a:avLst/>
          </a:prstGeom>
        </p:spPr>
      </p:pic>
      <p:sp>
        <p:nvSpPr>
          <p:cNvPr id="6" name="Inhaltsplatzhalter 1">
            <a:extLst>
              <a:ext uri="{FF2B5EF4-FFF2-40B4-BE49-F238E27FC236}">
                <a16:creationId xmlns:a16="http://schemas.microsoft.com/office/drawing/2014/main" id="{BCE05E0A-E7E7-47CC-9AD2-BFF6F2F7BBC7}"/>
              </a:ext>
            </a:extLst>
          </p:cNvPr>
          <p:cNvSpPr txBox="1">
            <a:spLocks/>
          </p:cNvSpPr>
          <p:nvPr/>
        </p:nvSpPr>
        <p:spPr>
          <a:xfrm>
            <a:off x="415752" y="1315368"/>
            <a:ext cx="11593288" cy="304973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anose="05000000000000000000" pitchFamily="2" charset="2"/>
              <a:buChar char="§"/>
              <a:defRPr sz="3200" kern="1200">
                <a:solidFill>
                  <a:schemeClr val="tx2">
                    <a:lumMod val="50000"/>
                  </a:schemeClr>
                </a:solidFill>
                <a:latin typeface="Arimo" panose="020B0604020202020204" pitchFamily="34" charset="0"/>
                <a:ea typeface="Arimo" panose="020B0604020202020204" pitchFamily="34" charset="0"/>
                <a:cs typeface="Arimo" panose="020B0604020202020204" pitchFamily="34" charset="0"/>
              </a:defRPr>
            </a:lvl1pPr>
            <a:lvl2pPr marL="742950" indent="-285750" algn="l" defTabSz="914400" rtl="0" eaLnBrk="1" latinLnBrk="0" hangingPunct="1">
              <a:spcBef>
                <a:spcPct val="20000"/>
              </a:spcBef>
              <a:buFont typeface="Arial" pitchFamily="34" charset="0"/>
              <a:buChar char="–"/>
              <a:defRPr sz="2400" kern="1200">
                <a:solidFill>
                  <a:schemeClr val="tx2">
                    <a:lumMod val="50000"/>
                  </a:schemeClr>
                </a:solidFill>
                <a:latin typeface="Arimo" panose="020B0604020202020204" pitchFamily="34" charset="0"/>
                <a:ea typeface="Arimo" panose="020B0604020202020204" pitchFamily="34" charset="0"/>
                <a:cs typeface="Arimo" panose="020B060402020202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2">
                    <a:lumMod val="50000"/>
                  </a:schemeClr>
                </a:solidFill>
                <a:latin typeface="Arimo" panose="020B0604020202020204" pitchFamily="34" charset="0"/>
                <a:ea typeface="Arimo" panose="020B0604020202020204" pitchFamily="34" charset="0"/>
                <a:cs typeface="Arimo"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2">
                    <a:lumMod val="50000"/>
                  </a:schemeClr>
                </a:solidFill>
                <a:latin typeface="Arimo" panose="020B0604020202020204" pitchFamily="34" charset="0"/>
                <a:ea typeface="Arimo" panose="020B0604020202020204" pitchFamily="34" charset="0"/>
                <a:cs typeface="Arimo" panose="020B060402020202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2">
                    <a:lumMod val="50000"/>
                  </a:schemeClr>
                </a:solidFill>
                <a:latin typeface="Arimo" panose="020B0604020202020204" pitchFamily="34" charset="0"/>
                <a:ea typeface="Arimo" panose="020B0604020202020204" pitchFamily="34" charset="0"/>
                <a:cs typeface="Arimo"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de-CH" sz="2000" dirty="0" err="1"/>
              <a:t>Some</a:t>
            </a:r>
            <a:r>
              <a:rPr lang="de-CH" sz="2000" dirty="0"/>
              <a:t> </a:t>
            </a:r>
            <a:r>
              <a:rPr lang="de-CH" sz="2000" dirty="0" err="1"/>
              <a:t>believe</a:t>
            </a:r>
            <a:r>
              <a:rPr lang="de-CH" sz="2000" dirty="0"/>
              <a:t>, ICOs </a:t>
            </a:r>
            <a:r>
              <a:rPr lang="de-CH" sz="2000" dirty="0" err="1"/>
              <a:t>are</a:t>
            </a:r>
            <a:r>
              <a:rPr lang="de-CH" sz="2000" dirty="0"/>
              <a:t> just a </a:t>
            </a:r>
            <a:r>
              <a:rPr lang="de-CH" sz="2000" dirty="0" err="1"/>
              <a:t>way</a:t>
            </a:r>
            <a:r>
              <a:rPr lang="de-CH" sz="2000" dirty="0"/>
              <a:t> </a:t>
            </a:r>
            <a:r>
              <a:rPr lang="de-CH" sz="2000" dirty="0" err="1"/>
              <a:t>to</a:t>
            </a:r>
            <a:r>
              <a:rPr lang="de-CH" sz="2000" dirty="0"/>
              <a:t> </a:t>
            </a:r>
            <a:r>
              <a:rPr lang="de-CH" sz="2000" dirty="0" err="1"/>
              <a:t>circumvent</a:t>
            </a:r>
            <a:r>
              <a:rPr lang="de-CH" sz="2000" dirty="0"/>
              <a:t> </a:t>
            </a:r>
            <a:r>
              <a:rPr lang="de-CH" sz="2000" dirty="0" err="1"/>
              <a:t>the</a:t>
            </a:r>
            <a:r>
              <a:rPr lang="de-CH" sz="2000" dirty="0"/>
              <a:t> </a:t>
            </a:r>
            <a:r>
              <a:rPr lang="de-CH" sz="2000" dirty="0" err="1"/>
              <a:t>overly</a:t>
            </a:r>
            <a:r>
              <a:rPr lang="de-CH" sz="2000" dirty="0"/>
              <a:t> </a:t>
            </a:r>
            <a:r>
              <a:rPr lang="de-CH" sz="2000" dirty="0" err="1"/>
              <a:t>regulated</a:t>
            </a:r>
            <a:r>
              <a:rPr lang="de-CH" sz="2000" dirty="0"/>
              <a:t> IPOs.</a:t>
            </a:r>
          </a:p>
          <a:p>
            <a:pPr marL="0" indent="0">
              <a:buFont typeface="Wingdings" panose="05000000000000000000" pitchFamily="2" charset="2"/>
              <a:buNone/>
            </a:pPr>
            <a:r>
              <a:rPr lang="de-CH" sz="2000" dirty="0"/>
              <a:t>(This in </a:t>
            </a:r>
            <a:r>
              <a:rPr lang="de-CH" sz="2000" dirty="0" err="1"/>
              <a:t>itself</a:t>
            </a:r>
            <a:r>
              <a:rPr lang="de-CH" sz="2000" dirty="0"/>
              <a:t> </a:t>
            </a:r>
            <a:r>
              <a:rPr lang="de-CH" sz="2000" dirty="0" err="1"/>
              <a:t>already</a:t>
            </a:r>
            <a:r>
              <a:rPr lang="de-CH" sz="2000" dirty="0"/>
              <a:t> </a:t>
            </a:r>
            <a:r>
              <a:rPr lang="de-CH" sz="2000" dirty="0" err="1"/>
              <a:t>brings</a:t>
            </a:r>
            <a:r>
              <a:rPr lang="de-CH" sz="2000" dirty="0"/>
              <a:t> </a:t>
            </a:r>
            <a:r>
              <a:rPr lang="de-CH" sz="2000" dirty="0" err="1"/>
              <a:t>huge</a:t>
            </a:r>
            <a:r>
              <a:rPr lang="de-CH" sz="2000" dirty="0"/>
              <a:t> </a:t>
            </a:r>
            <a:r>
              <a:rPr lang="de-CH" sz="2000" dirty="0" err="1"/>
              <a:t>value</a:t>
            </a:r>
            <a:r>
              <a:rPr lang="de-CH" sz="2000" dirty="0"/>
              <a:t>. </a:t>
            </a:r>
            <a:r>
              <a:rPr lang="de-CH" sz="2000" dirty="0" err="1"/>
              <a:t>For</a:t>
            </a:r>
            <a:r>
              <a:rPr lang="de-CH" sz="2000" dirty="0"/>
              <a:t> </a:t>
            </a:r>
            <a:r>
              <a:rPr lang="de-CH" sz="2000" dirty="0" err="1"/>
              <a:t>example</a:t>
            </a:r>
            <a:r>
              <a:rPr lang="de-CH" sz="2000" dirty="0"/>
              <a:t>, </a:t>
            </a:r>
            <a:r>
              <a:rPr lang="de-CH" sz="2000" dirty="0" err="1"/>
              <a:t>there</a:t>
            </a:r>
            <a:r>
              <a:rPr lang="de-CH" sz="2000" dirty="0"/>
              <a:t> </a:t>
            </a:r>
            <a:r>
              <a:rPr lang="de-CH" sz="2000" dirty="0" err="1"/>
              <a:t>are</a:t>
            </a:r>
            <a:r>
              <a:rPr lang="de-CH" sz="2000" dirty="0"/>
              <a:t> </a:t>
            </a:r>
            <a:r>
              <a:rPr lang="de-CH" sz="2000" dirty="0" err="1"/>
              <a:t>only</a:t>
            </a:r>
            <a:r>
              <a:rPr lang="de-CH" sz="2000" dirty="0"/>
              <a:t> half </a:t>
            </a:r>
            <a:r>
              <a:rPr lang="de-CH" sz="2000" dirty="0" err="1"/>
              <a:t>as</a:t>
            </a:r>
            <a:r>
              <a:rPr lang="de-CH" sz="2000" dirty="0"/>
              <a:t> </a:t>
            </a:r>
            <a:r>
              <a:rPr lang="de-CH" sz="2000" dirty="0" err="1"/>
              <a:t>many</a:t>
            </a:r>
            <a:r>
              <a:rPr lang="de-CH" sz="2000" dirty="0"/>
              <a:t> </a:t>
            </a:r>
            <a:r>
              <a:rPr lang="de-CH" sz="2000" dirty="0" err="1"/>
              <a:t>listed</a:t>
            </a:r>
            <a:r>
              <a:rPr lang="de-CH" sz="2000" dirty="0"/>
              <a:t> </a:t>
            </a:r>
            <a:r>
              <a:rPr lang="de-CH" sz="2000" dirty="0" err="1"/>
              <a:t>stocks</a:t>
            </a:r>
            <a:r>
              <a:rPr lang="de-CH" sz="2000" dirty="0"/>
              <a:t> </a:t>
            </a:r>
            <a:r>
              <a:rPr lang="de-CH" sz="2000" dirty="0" err="1"/>
              <a:t>as</a:t>
            </a:r>
            <a:r>
              <a:rPr lang="de-CH" sz="2000" dirty="0"/>
              <a:t> 20 </a:t>
            </a:r>
            <a:r>
              <a:rPr lang="de-CH" sz="2000" dirty="0" err="1"/>
              <a:t>years</a:t>
            </a:r>
            <a:r>
              <a:rPr lang="de-CH" sz="2000" dirty="0"/>
              <a:t> </a:t>
            </a:r>
            <a:r>
              <a:rPr lang="de-CH" sz="2000" dirty="0" err="1"/>
              <a:t>ago</a:t>
            </a:r>
            <a:r>
              <a:rPr lang="de-CH" sz="2000" dirty="0"/>
              <a:t>, </a:t>
            </a:r>
            <a:r>
              <a:rPr lang="de-CH" sz="2000" dirty="0" err="1"/>
              <a:t>making</a:t>
            </a:r>
            <a:r>
              <a:rPr lang="de-CH" sz="2000" dirty="0"/>
              <a:t> </a:t>
            </a:r>
            <a:r>
              <a:rPr lang="de-CH" sz="2000" dirty="0" err="1"/>
              <a:t>the</a:t>
            </a:r>
            <a:r>
              <a:rPr lang="de-CH" sz="2000" dirty="0"/>
              <a:t> </a:t>
            </a:r>
            <a:r>
              <a:rPr lang="de-CH" sz="2000" dirty="0" err="1"/>
              <a:t>investable</a:t>
            </a:r>
            <a:r>
              <a:rPr lang="de-CH" sz="2000" dirty="0"/>
              <a:t> </a:t>
            </a:r>
            <a:r>
              <a:rPr lang="de-CH" sz="2000" dirty="0" err="1"/>
              <a:t>universe</a:t>
            </a:r>
            <a:r>
              <a:rPr lang="de-CH" sz="2000" dirty="0"/>
              <a:t> </a:t>
            </a:r>
            <a:r>
              <a:rPr lang="de-CH" sz="2000" dirty="0" err="1"/>
              <a:t>of</a:t>
            </a:r>
            <a:r>
              <a:rPr lang="de-CH" sz="2000" dirty="0"/>
              <a:t> </a:t>
            </a:r>
            <a:r>
              <a:rPr lang="de-CH" sz="2000" dirty="0" err="1"/>
              <a:t>your</a:t>
            </a:r>
            <a:r>
              <a:rPr lang="de-CH" sz="2000" dirty="0"/>
              <a:t> </a:t>
            </a:r>
            <a:r>
              <a:rPr lang="de-CH" sz="2000" dirty="0" err="1"/>
              <a:t>pension</a:t>
            </a:r>
            <a:r>
              <a:rPr lang="de-CH" sz="2000" dirty="0"/>
              <a:t> </a:t>
            </a:r>
            <a:r>
              <a:rPr lang="de-CH" sz="2000" dirty="0" err="1"/>
              <a:t>fund</a:t>
            </a:r>
            <a:r>
              <a:rPr lang="de-CH" sz="2000" dirty="0"/>
              <a:t> </a:t>
            </a:r>
            <a:r>
              <a:rPr lang="de-CH" sz="2000" dirty="0" err="1"/>
              <a:t>much</a:t>
            </a:r>
            <a:r>
              <a:rPr lang="de-CH" sz="2000" dirty="0"/>
              <a:t> </a:t>
            </a:r>
            <a:r>
              <a:rPr lang="de-CH" sz="2000" dirty="0" err="1"/>
              <a:t>smaller</a:t>
            </a:r>
            <a:r>
              <a:rPr lang="de-CH" sz="2000" dirty="0"/>
              <a:t> </a:t>
            </a:r>
            <a:r>
              <a:rPr lang="de-CH" sz="2000" dirty="0" err="1"/>
              <a:t>than</a:t>
            </a:r>
            <a:r>
              <a:rPr lang="de-CH" sz="2000" dirty="0"/>
              <a:t> </a:t>
            </a:r>
            <a:r>
              <a:rPr lang="de-CH" sz="2000" dirty="0" err="1"/>
              <a:t>it</a:t>
            </a:r>
            <a:r>
              <a:rPr lang="de-CH" sz="2000" dirty="0"/>
              <a:t> </a:t>
            </a:r>
            <a:r>
              <a:rPr lang="de-CH" sz="2000" dirty="0" err="1"/>
              <a:t>should</a:t>
            </a:r>
            <a:r>
              <a:rPr lang="de-CH" sz="2000" dirty="0"/>
              <a:t> </a:t>
            </a:r>
            <a:r>
              <a:rPr lang="de-CH" sz="2000" dirty="0" err="1"/>
              <a:t>be</a:t>
            </a:r>
            <a:r>
              <a:rPr lang="de-CH" sz="2000" dirty="0"/>
              <a:t>. All </a:t>
            </a:r>
            <a:r>
              <a:rPr lang="de-CH" sz="2000" dirty="0" err="1"/>
              <a:t>the</a:t>
            </a:r>
            <a:r>
              <a:rPr lang="de-CH" sz="2000" dirty="0"/>
              <a:t> additional </a:t>
            </a:r>
            <a:r>
              <a:rPr lang="de-CH" sz="2000" dirty="0" err="1"/>
              <a:t>regulation</a:t>
            </a:r>
            <a:r>
              <a:rPr lang="de-CH" sz="2000" dirty="0"/>
              <a:t> </a:t>
            </a:r>
            <a:r>
              <a:rPr lang="de-CH" sz="2000" dirty="0" err="1"/>
              <a:t>did</a:t>
            </a:r>
            <a:r>
              <a:rPr lang="de-CH" sz="2000" dirty="0"/>
              <a:t> not </a:t>
            </a:r>
            <a:r>
              <a:rPr lang="de-CH" sz="2000" dirty="0" err="1"/>
              <a:t>only</a:t>
            </a:r>
            <a:r>
              <a:rPr lang="de-CH" sz="2000" dirty="0"/>
              <a:t> </a:t>
            </a:r>
            <a:r>
              <a:rPr lang="de-CH" sz="2000" dirty="0" err="1"/>
              <a:t>protect</a:t>
            </a:r>
            <a:r>
              <a:rPr lang="de-CH" sz="2000" dirty="0"/>
              <a:t> </a:t>
            </a:r>
            <a:r>
              <a:rPr lang="de-CH" sz="2000" dirty="0" err="1"/>
              <a:t>average</a:t>
            </a:r>
            <a:r>
              <a:rPr lang="de-CH" sz="2000" dirty="0"/>
              <a:t> Joe </a:t>
            </a:r>
            <a:r>
              <a:rPr lang="de-CH" sz="2000" dirty="0" err="1"/>
              <a:t>from</a:t>
            </a:r>
            <a:r>
              <a:rPr lang="de-CH" sz="2000" dirty="0"/>
              <a:t> </a:t>
            </a:r>
            <a:r>
              <a:rPr lang="de-CH" sz="2000" dirty="0" err="1"/>
              <a:t>risks</a:t>
            </a:r>
            <a:r>
              <a:rPr lang="de-CH" sz="2000" dirty="0"/>
              <a:t>, but also </a:t>
            </a:r>
            <a:r>
              <a:rPr lang="de-CH" sz="2000" dirty="0" err="1"/>
              <a:t>from</a:t>
            </a:r>
            <a:r>
              <a:rPr lang="de-CH" sz="2000" dirty="0"/>
              <a:t> </a:t>
            </a:r>
            <a:r>
              <a:rPr lang="de-CH" sz="2000" dirty="0" err="1"/>
              <a:t>returns</a:t>
            </a:r>
            <a:r>
              <a:rPr lang="de-CH" sz="2000" dirty="0"/>
              <a:t>.)</a:t>
            </a:r>
          </a:p>
          <a:p>
            <a:pPr marL="0" indent="0">
              <a:buFont typeface="Wingdings" panose="05000000000000000000" pitchFamily="2" charset="2"/>
              <a:buNone/>
            </a:pPr>
            <a:endParaRPr lang="de-CH" sz="2000" dirty="0"/>
          </a:p>
          <a:p>
            <a:pPr marL="0" indent="0">
              <a:buFont typeface="Wingdings" panose="05000000000000000000" pitchFamily="2" charset="2"/>
              <a:buNone/>
            </a:pPr>
            <a:r>
              <a:rPr lang="de-CH" sz="2000" dirty="0"/>
              <a:t>But </a:t>
            </a:r>
            <a:r>
              <a:rPr lang="de-CH" sz="2000" dirty="0" err="1"/>
              <a:t>there</a:t>
            </a:r>
            <a:r>
              <a:rPr lang="de-CH" sz="2000" dirty="0"/>
              <a:t> </a:t>
            </a:r>
            <a:r>
              <a:rPr lang="de-CH" sz="2000" dirty="0" err="1"/>
              <a:t>is</a:t>
            </a:r>
            <a:r>
              <a:rPr lang="de-CH" sz="2000" dirty="0"/>
              <a:t> </a:t>
            </a:r>
            <a:r>
              <a:rPr lang="de-CH" sz="2000" dirty="0" err="1"/>
              <a:t>much</a:t>
            </a:r>
            <a:r>
              <a:rPr lang="de-CH" sz="2000" dirty="0"/>
              <a:t> </a:t>
            </a:r>
            <a:r>
              <a:rPr lang="de-CH" sz="2000" dirty="0" err="1"/>
              <a:t>more</a:t>
            </a:r>
            <a:r>
              <a:rPr lang="de-CH" sz="2000" dirty="0"/>
              <a:t>. </a:t>
            </a:r>
            <a:r>
              <a:rPr lang="de-CH" sz="2000" dirty="0" err="1"/>
              <a:t>For</a:t>
            </a:r>
            <a:r>
              <a:rPr lang="de-CH" sz="2000" dirty="0"/>
              <a:t> </a:t>
            </a:r>
            <a:r>
              <a:rPr lang="de-CH" sz="2000" dirty="0" err="1"/>
              <a:t>example</a:t>
            </a:r>
            <a:r>
              <a:rPr lang="de-CH" sz="2000" dirty="0"/>
              <a:t>, </a:t>
            </a:r>
            <a:r>
              <a:rPr lang="de-CH" sz="2000" dirty="0" err="1"/>
              <a:t>guaranteed</a:t>
            </a:r>
            <a:r>
              <a:rPr lang="de-CH" sz="2000" dirty="0"/>
              <a:t> </a:t>
            </a:r>
            <a:r>
              <a:rPr lang="de-CH" sz="2000" dirty="0" err="1"/>
              <a:t>liquidity</a:t>
            </a:r>
            <a:r>
              <a:rPr lang="de-CH" sz="2000" dirty="0"/>
              <a:t>!</a:t>
            </a:r>
          </a:p>
          <a:p>
            <a:pPr marL="0" indent="0">
              <a:buFont typeface="Wingdings" panose="05000000000000000000" pitchFamily="2" charset="2"/>
              <a:buNone/>
            </a:pPr>
            <a:r>
              <a:rPr lang="de-CH" sz="2000" dirty="0"/>
              <a:t>As a </a:t>
            </a:r>
            <a:r>
              <a:rPr lang="de-CH" sz="2000" dirty="0" err="1"/>
              <a:t>rule</a:t>
            </a:r>
            <a:r>
              <a:rPr lang="de-CH" sz="2000" dirty="0"/>
              <a:t> </a:t>
            </a:r>
            <a:r>
              <a:rPr lang="de-CH" sz="2000" dirty="0" err="1"/>
              <a:t>of</a:t>
            </a:r>
            <a:r>
              <a:rPr lang="de-CH" sz="2000" dirty="0"/>
              <a:t> </a:t>
            </a:r>
            <a:r>
              <a:rPr lang="de-CH" sz="2000" dirty="0" err="1"/>
              <a:t>thumb</a:t>
            </a:r>
            <a:r>
              <a:rPr lang="de-CH" sz="2000" dirty="0"/>
              <a:t>, </a:t>
            </a:r>
            <a:r>
              <a:rPr lang="de-CH" sz="2000" dirty="0" err="1"/>
              <a:t>stocks</a:t>
            </a:r>
            <a:r>
              <a:rPr lang="de-CH" sz="2000" dirty="0"/>
              <a:t> </a:t>
            </a:r>
            <a:r>
              <a:rPr lang="de-CH" sz="2000" dirty="0" err="1"/>
              <a:t>that</a:t>
            </a:r>
            <a:r>
              <a:rPr lang="de-CH" sz="2000" dirty="0"/>
              <a:t> </a:t>
            </a:r>
            <a:r>
              <a:rPr lang="de-CH" sz="2000" dirty="0" err="1"/>
              <a:t>are</a:t>
            </a:r>
            <a:r>
              <a:rPr lang="de-CH" sz="2000" dirty="0"/>
              <a:t> illiquid </a:t>
            </a:r>
            <a:r>
              <a:rPr lang="de-CH" sz="2000" dirty="0" err="1"/>
              <a:t>trade</a:t>
            </a:r>
            <a:r>
              <a:rPr lang="de-CH" sz="2000" dirty="0"/>
              <a:t> at a </a:t>
            </a:r>
            <a:r>
              <a:rPr lang="de-CH" sz="2000" dirty="0" err="1"/>
              <a:t>discount</a:t>
            </a:r>
            <a:r>
              <a:rPr lang="de-CH" sz="2000" dirty="0"/>
              <a:t> </a:t>
            </a:r>
            <a:r>
              <a:rPr lang="de-CH" sz="2000" dirty="0" err="1"/>
              <a:t>of</a:t>
            </a:r>
            <a:r>
              <a:rPr lang="de-CH" sz="2000" dirty="0"/>
              <a:t> 25%. So </a:t>
            </a:r>
            <a:r>
              <a:rPr lang="de-CH" sz="2000" dirty="0" err="1"/>
              <a:t>providing</a:t>
            </a:r>
            <a:r>
              <a:rPr lang="de-CH" sz="2000" dirty="0"/>
              <a:t> </a:t>
            </a:r>
            <a:r>
              <a:rPr lang="de-CH" sz="2000" dirty="0" err="1"/>
              <a:t>liquidity</a:t>
            </a:r>
            <a:r>
              <a:rPr lang="de-CH" sz="2000" dirty="0"/>
              <a:t> </a:t>
            </a:r>
            <a:r>
              <a:rPr lang="de-CH" sz="2000" dirty="0" err="1"/>
              <a:t>can</a:t>
            </a:r>
            <a:r>
              <a:rPr lang="de-CH" sz="2000" dirty="0"/>
              <a:t> </a:t>
            </a:r>
            <a:r>
              <a:rPr lang="de-CH" sz="2000" dirty="0" err="1"/>
              <a:t>unlock</a:t>
            </a:r>
            <a:r>
              <a:rPr lang="de-CH" sz="2000" dirty="0"/>
              <a:t> </a:t>
            </a:r>
            <a:r>
              <a:rPr lang="de-CH" sz="2000" dirty="0" err="1"/>
              <a:t>enormous</a:t>
            </a:r>
            <a:r>
              <a:rPr lang="de-CH" sz="2000" dirty="0"/>
              <a:t> </a:t>
            </a:r>
            <a:r>
              <a:rPr lang="de-CH" sz="2000" dirty="0" err="1"/>
              <a:t>value</a:t>
            </a:r>
            <a:r>
              <a:rPr lang="de-CH" sz="2000" dirty="0"/>
              <a:t>. The </a:t>
            </a:r>
            <a:r>
              <a:rPr lang="de-CH" sz="2000" dirty="0" err="1"/>
              <a:t>Bancor</a:t>
            </a:r>
            <a:r>
              <a:rPr lang="de-CH" sz="2000" dirty="0"/>
              <a:t> </a:t>
            </a:r>
            <a:r>
              <a:rPr lang="de-CH" sz="2000" dirty="0" err="1"/>
              <a:t>protocol</a:t>
            </a:r>
            <a:r>
              <a:rPr lang="de-CH" sz="2000" dirty="0"/>
              <a:t> </a:t>
            </a:r>
            <a:r>
              <a:rPr lang="de-CH" sz="2000" dirty="0" err="1"/>
              <a:t>does</a:t>
            </a:r>
            <a:r>
              <a:rPr lang="de-CH" sz="2000" dirty="0"/>
              <a:t> </a:t>
            </a:r>
            <a:r>
              <a:rPr lang="de-CH" sz="2000" dirty="0" err="1"/>
              <a:t>exactly</a:t>
            </a:r>
            <a:r>
              <a:rPr lang="de-CH" sz="2000" dirty="0"/>
              <a:t> </a:t>
            </a:r>
            <a:r>
              <a:rPr lang="de-CH" sz="2000" dirty="0" err="1"/>
              <a:t>that</a:t>
            </a:r>
            <a:r>
              <a:rPr lang="de-CH" sz="2000" dirty="0"/>
              <a:t>.</a:t>
            </a:r>
          </a:p>
          <a:p>
            <a:pPr marL="0" indent="0">
              <a:buFont typeface="Wingdings" panose="05000000000000000000" pitchFamily="2" charset="2"/>
              <a:buNone/>
            </a:pPr>
            <a:endParaRPr lang="de-CH" sz="2000" dirty="0"/>
          </a:p>
          <a:p>
            <a:pPr marL="0" indent="0">
              <a:buFont typeface="Wingdings" panose="05000000000000000000" pitchFamily="2" charset="2"/>
              <a:buNone/>
            </a:pPr>
            <a:endParaRPr lang="de-CH" sz="2000" dirty="0"/>
          </a:p>
          <a:p>
            <a:endParaRPr lang="de-CH" sz="2000" dirty="0"/>
          </a:p>
        </p:txBody>
      </p:sp>
    </p:spTree>
    <p:extLst>
      <p:ext uri="{BB962C8B-B14F-4D97-AF65-F5344CB8AC3E}">
        <p14:creationId xmlns:p14="http://schemas.microsoft.com/office/powerpoint/2010/main" val="13747548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797047-F50F-46C1-B3A5-DE4D28FA37F0}"/>
              </a:ext>
            </a:extLst>
          </p:cNvPr>
          <p:cNvSpPr>
            <a:spLocks noGrp="1"/>
          </p:cNvSpPr>
          <p:nvPr>
            <p:ph idx="1"/>
          </p:nvPr>
        </p:nvSpPr>
        <p:spPr>
          <a:xfrm>
            <a:off x="143339" y="1164505"/>
            <a:ext cx="11713302" cy="1184375"/>
          </a:xfrm>
        </p:spPr>
        <p:txBody>
          <a:bodyPr>
            <a:normAutofit/>
          </a:bodyPr>
          <a:lstStyle/>
          <a:p>
            <a:pPr marL="0" indent="0">
              <a:buNone/>
            </a:pPr>
            <a:r>
              <a:rPr lang="en-US" sz="2000" dirty="0"/>
              <a:t>Excellent social news aggregator by Dominik </a:t>
            </a:r>
            <a:r>
              <a:rPr lang="en-US" sz="2000" dirty="0" err="1"/>
              <a:t>Grolimund</a:t>
            </a:r>
            <a:endParaRPr lang="en-US" sz="2000" dirty="0"/>
          </a:p>
          <a:p>
            <a:pPr marL="0" indent="0">
              <a:buNone/>
            </a:pPr>
            <a:r>
              <a:rPr lang="en-US" sz="2000" dirty="0"/>
              <a:t>Gives away 20 relevance coins to you and me if you sign up with this link:</a:t>
            </a:r>
            <a:br>
              <a:rPr lang="en-US" sz="2000" dirty="0"/>
            </a:br>
            <a:r>
              <a:rPr lang="en-US" sz="2000" dirty="0">
                <a:hlinkClick r:id="rId2"/>
              </a:rPr>
              <a:t>https://refind.com/Luzius?invite=EVYnDA8FMD</a:t>
            </a:r>
            <a:r>
              <a:rPr lang="en-US" sz="2000" dirty="0"/>
              <a:t> (also on meissereconomics.com/about)</a:t>
            </a:r>
          </a:p>
        </p:txBody>
      </p:sp>
      <p:sp>
        <p:nvSpPr>
          <p:cNvPr id="3" name="Title 2">
            <a:extLst>
              <a:ext uri="{FF2B5EF4-FFF2-40B4-BE49-F238E27FC236}">
                <a16:creationId xmlns:a16="http://schemas.microsoft.com/office/drawing/2014/main" id="{56181E99-2014-45AE-A815-6362B008FF9E}"/>
              </a:ext>
            </a:extLst>
          </p:cNvPr>
          <p:cNvSpPr>
            <a:spLocks noGrp="1"/>
          </p:cNvSpPr>
          <p:nvPr>
            <p:ph type="title"/>
          </p:nvPr>
        </p:nvSpPr>
        <p:spPr/>
        <p:txBody>
          <a:bodyPr/>
          <a:lstStyle/>
          <a:p>
            <a:r>
              <a:rPr lang="en-US" dirty="0"/>
              <a:t>USE CASE: REFIND.COM</a:t>
            </a:r>
          </a:p>
        </p:txBody>
      </p:sp>
      <p:pic>
        <p:nvPicPr>
          <p:cNvPr id="5" name="Picture 4">
            <a:extLst>
              <a:ext uri="{FF2B5EF4-FFF2-40B4-BE49-F238E27FC236}">
                <a16:creationId xmlns:a16="http://schemas.microsoft.com/office/drawing/2014/main" id="{456059E7-8944-4466-A0C9-CB78D7D3F631}"/>
              </a:ext>
            </a:extLst>
          </p:cNvPr>
          <p:cNvPicPr>
            <a:picLocks noChangeAspect="1"/>
          </p:cNvPicPr>
          <p:nvPr/>
        </p:nvPicPr>
        <p:blipFill>
          <a:blip r:embed="rId3"/>
          <a:stretch>
            <a:fillRect/>
          </a:stretch>
        </p:blipFill>
        <p:spPr>
          <a:xfrm>
            <a:off x="335360" y="2348880"/>
            <a:ext cx="6888087" cy="4754748"/>
          </a:xfrm>
          <a:prstGeom prst="rect">
            <a:avLst/>
          </a:prstGeom>
        </p:spPr>
      </p:pic>
      <p:sp>
        <p:nvSpPr>
          <p:cNvPr id="6" name="TextBox 5">
            <a:extLst>
              <a:ext uri="{FF2B5EF4-FFF2-40B4-BE49-F238E27FC236}">
                <a16:creationId xmlns:a16="http://schemas.microsoft.com/office/drawing/2014/main" id="{FAA8E67F-EEB2-45A4-88CE-820FCEECB7A0}"/>
              </a:ext>
            </a:extLst>
          </p:cNvPr>
          <p:cNvSpPr txBox="1"/>
          <p:nvPr/>
        </p:nvSpPr>
        <p:spPr>
          <a:xfrm>
            <a:off x="7392144" y="2348880"/>
            <a:ext cx="4608512" cy="3477875"/>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Arimo" panose="020B0604020202020204" pitchFamily="34" charset="0"/>
                <a:ea typeface="Arimo" panose="020B0604020202020204" pitchFamily="34" charset="0"/>
                <a:cs typeface="Arimo" panose="020B0604020202020204" pitchFamily="34" charset="0"/>
              </a:rPr>
              <a:t>1 billion relevance coins are given away for free to reward active users</a:t>
            </a:r>
          </a:p>
          <a:p>
            <a:pPr marL="285750" indent="-285750">
              <a:buFont typeface="Arial" panose="020B0604020202020204" pitchFamily="34" charset="0"/>
              <a:buChar char="•"/>
            </a:pPr>
            <a:r>
              <a:rPr lang="en-US" sz="2000" dirty="0">
                <a:latin typeface="Arimo" panose="020B0604020202020204" pitchFamily="34" charset="0"/>
                <a:ea typeface="Arimo" panose="020B0604020202020204" pitchFamily="34" charset="0"/>
                <a:cs typeface="Arimo" panose="020B0604020202020204" pitchFamily="34" charset="0"/>
              </a:rPr>
              <a:t>Once complete, the coins become freely tradable on the blockchain</a:t>
            </a:r>
          </a:p>
          <a:p>
            <a:pPr marL="285750" indent="-285750">
              <a:buFont typeface="Arial" panose="020B0604020202020204" pitchFamily="34" charset="0"/>
              <a:buChar char="•"/>
            </a:pPr>
            <a:r>
              <a:rPr lang="en-US" sz="2000" dirty="0">
                <a:latin typeface="Arimo" panose="020B0604020202020204" pitchFamily="34" charset="0"/>
                <a:ea typeface="Arimo" panose="020B0604020202020204" pitchFamily="34" charset="0"/>
                <a:cs typeface="Arimo" panose="020B0604020202020204" pitchFamily="34" charset="0"/>
              </a:rPr>
              <a:t>Refind.com will spend 10% of its profits every year to buy back 99% of all coins</a:t>
            </a:r>
          </a:p>
          <a:p>
            <a:pPr marL="285750" indent="-285750">
              <a:buFont typeface="Arial" panose="020B0604020202020204" pitchFamily="34" charset="0"/>
              <a:buChar char="•"/>
            </a:pPr>
            <a:r>
              <a:rPr lang="en-US" sz="2000" dirty="0">
                <a:latin typeface="Arimo" panose="020B0604020202020204" pitchFamily="34" charset="0"/>
                <a:ea typeface="Arimo" panose="020B0604020202020204" pitchFamily="34" charset="0"/>
                <a:cs typeface="Arimo" panose="020B0604020202020204" pitchFamily="34" charset="0"/>
              </a:rPr>
              <a:t>Last 1% will expire worthless</a:t>
            </a:r>
          </a:p>
          <a:p>
            <a:pPr marL="285750" indent="-285750">
              <a:buFont typeface="Arial" panose="020B0604020202020204" pitchFamily="34" charset="0"/>
              <a:buChar char="•"/>
            </a:pPr>
            <a:r>
              <a:rPr lang="en-US" sz="2000" dirty="0" err="1">
                <a:latin typeface="Arimo" panose="020B0604020202020204" pitchFamily="34" charset="0"/>
                <a:ea typeface="Arimo" panose="020B0604020202020204" pitchFamily="34" charset="0"/>
                <a:cs typeface="Arimo" panose="020B0604020202020204" pitchFamily="34" charset="0"/>
              </a:rPr>
              <a:t>Refind</a:t>
            </a:r>
            <a:r>
              <a:rPr lang="en-US" sz="2000" dirty="0">
                <a:latin typeface="Arimo" panose="020B0604020202020204" pitchFamily="34" charset="0"/>
                <a:ea typeface="Arimo" panose="020B0604020202020204" pitchFamily="34" charset="0"/>
                <a:cs typeface="Arimo" panose="020B0604020202020204" pitchFamily="34" charset="0"/>
              </a:rPr>
              <a:t> has an option to buy back coins from anyone at 31 USD per coin</a:t>
            </a:r>
          </a:p>
        </p:txBody>
      </p:sp>
      <p:sp>
        <p:nvSpPr>
          <p:cNvPr id="7" name="TextBox 6">
            <a:extLst>
              <a:ext uri="{FF2B5EF4-FFF2-40B4-BE49-F238E27FC236}">
                <a16:creationId xmlns:a16="http://schemas.microsoft.com/office/drawing/2014/main" id="{A4DDB4DD-D35D-4A23-9904-F730E2B75C53}"/>
              </a:ext>
            </a:extLst>
          </p:cNvPr>
          <p:cNvSpPr txBox="1"/>
          <p:nvPr/>
        </p:nvSpPr>
        <p:spPr>
          <a:xfrm>
            <a:off x="7392144" y="5826755"/>
            <a:ext cx="4464497" cy="400110"/>
          </a:xfrm>
          <a:prstGeom prst="rect">
            <a:avLst/>
          </a:prstGeom>
          <a:noFill/>
        </p:spPr>
        <p:txBody>
          <a:bodyPr wrap="square" rtlCol="0">
            <a:spAutoFit/>
          </a:bodyPr>
          <a:lstStyle/>
          <a:p>
            <a:r>
              <a:rPr lang="en-US" sz="2000" dirty="0">
                <a:latin typeface="Arimo" panose="020B0604020202020204" pitchFamily="34" charset="0"/>
                <a:ea typeface="Arimo" panose="020B0604020202020204" pitchFamily="34" charset="0"/>
                <a:cs typeface="Arimo" panose="020B0604020202020204" pitchFamily="34" charset="0"/>
                <a:sym typeface="Wingdings" panose="05000000000000000000" pitchFamily="2" charset="2"/>
              </a:rPr>
              <a:t> Escapes the Howie test.</a:t>
            </a:r>
            <a:endParaRPr lang="en-US" sz="2000" dirty="0">
              <a:latin typeface="Arimo" panose="020B0604020202020204" pitchFamily="34" charset="0"/>
              <a:ea typeface="Arimo" panose="020B0604020202020204" pitchFamily="34" charset="0"/>
              <a:cs typeface="Arimo" panose="020B0604020202020204" pitchFamily="34" charset="0"/>
            </a:endParaRPr>
          </a:p>
        </p:txBody>
      </p:sp>
    </p:spTree>
    <p:extLst>
      <p:ext uri="{BB962C8B-B14F-4D97-AF65-F5344CB8AC3E}">
        <p14:creationId xmlns:p14="http://schemas.microsoft.com/office/powerpoint/2010/main" val="244970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22E790D4-833B-4B6F-846F-D030FE0C181F}"/>
              </a:ext>
            </a:extLst>
          </p:cNvPr>
          <p:cNvSpPr>
            <a:spLocks noGrp="1"/>
          </p:cNvSpPr>
          <p:nvPr>
            <p:ph idx="1"/>
          </p:nvPr>
        </p:nvSpPr>
        <p:spPr>
          <a:xfrm>
            <a:off x="335360" y="1143000"/>
            <a:ext cx="11521280" cy="5454352"/>
          </a:xfrm>
        </p:spPr>
        <p:txBody>
          <a:bodyPr>
            <a:normAutofit/>
          </a:bodyPr>
          <a:lstStyle/>
          <a:p>
            <a:pPr marL="0" indent="0">
              <a:buNone/>
            </a:pPr>
            <a:r>
              <a:rPr lang="en-US" sz="2000" dirty="0"/>
              <a:t>Disclaimer: these are just ideas. Apply your own judgement. </a:t>
            </a:r>
            <a:r>
              <a:rPr lang="en-US" sz="2000" dirty="0">
                <a:sym typeface="Wingdings" panose="05000000000000000000" pitchFamily="2" charset="2"/>
              </a:rPr>
              <a:t></a:t>
            </a:r>
            <a:endParaRPr lang="en-US" sz="2000" dirty="0"/>
          </a:p>
          <a:p>
            <a:r>
              <a:rPr lang="en-US" sz="2000" dirty="0"/>
              <a:t>While demand is unknown (market psychology), supply is usually predetermined.</a:t>
            </a:r>
          </a:p>
          <a:p>
            <a:r>
              <a:rPr lang="en-US" sz="2000" dirty="0"/>
              <a:t>Every four years, the rate of newly minted Bitcoins is cut in half, next time in 2020 from 1800 to 900 Bitcoins per day</a:t>
            </a:r>
            <a:br>
              <a:rPr lang="en-US" sz="2000" dirty="0"/>
            </a:br>
            <a:r>
              <a:rPr lang="en-US" sz="2000" dirty="0">
                <a:sym typeface="Wingdings" panose="05000000000000000000" pitchFamily="2" charset="2"/>
              </a:rPr>
              <a:t> With constant inflow, this should double the price</a:t>
            </a:r>
          </a:p>
          <a:p>
            <a:r>
              <a:rPr lang="en-US" sz="2000" dirty="0">
                <a:sym typeface="Wingdings" panose="05000000000000000000" pitchFamily="2" charset="2"/>
              </a:rPr>
              <a:t>Ethereum is planning to switch from proof-of-work to proof-of-stake in late 2018  removes implicit price ceiling completely. I am speculating on a big boost.</a:t>
            </a:r>
          </a:p>
          <a:p>
            <a:r>
              <a:rPr lang="en-US" sz="2000" dirty="0">
                <a:sym typeface="Wingdings" panose="05000000000000000000" pitchFamily="2" charset="2"/>
              </a:rPr>
              <a:t>Many currencies have no intrinsic value, comparable to gold.</a:t>
            </a:r>
          </a:p>
          <a:p>
            <a:r>
              <a:rPr lang="en-US" sz="2000" dirty="0">
                <a:sym typeface="Wingdings" panose="05000000000000000000" pitchFamily="2" charset="2"/>
              </a:rPr>
              <a:t>In the digital world, the winner takes it all.  Bet on the big names and not the small and unknown challengers.</a:t>
            </a:r>
          </a:p>
          <a:p>
            <a:r>
              <a:rPr lang="en-US" sz="2000" dirty="0">
                <a:sym typeface="Wingdings" panose="05000000000000000000" pitchFamily="2" charset="2"/>
              </a:rPr>
              <a:t>The calendar trick to escape groupthink: if you feel like buying Bitcoin or Ether, don’t do it today, but mark a random date in your calendar a few months from now. This decouples your investment decision from the (potential) hype.</a:t>
            </a:r>
          </a:p>
          <a:p>
            <a:endParaRPr lang="en-US" sz="2000" dirty="0"/>
          </a:p>
        </p:txBody>
      </p:sp>
      <p:sp>
        <p:nvSpPr>
          <p:cNvPr id="3" name="Titel 2">
            <a:extLst>
              <a:ext uri="{FF2B5EF4-FFF2-40B4-BE49-F238E27FC236}">
                <a16:creationId xmlns:a16="http://schemas.microsoft.com/office/drawing/2014/main" id="{E3EABD6D-CA9C-4A5F-9D1E-0A67ED685674}"/>
              </a:ext>
            </a:extLst>
          </p:cNvPr>
          <p:cNvSpPr>
            <a:spLocks noGrp="1"/>
          </p:cNvSpPr>
          <p:nvPr>
            <p:ph type="title"/>
          </p:nvPr>
        </p:nvSpPr>
        <p:spPr/>
        <p:txBody>
          <a:bodyPr/>
          <a:lstStyle/>
          <a:p>
            <a:r>
              <a:rPr lang="en-US" dirty="0"/>
              <a:t>INVESTMENT IDEAS</a:t>
            </a:r>
          </a:p>
        </p:txBody>
      </p:sp>
    </p:spTree>
    <p:extLst>
      <p:ext uri="{BB962C8B-B14F-4D97-AF65-F5344CB8AC3E}">
        <p14:creationId xmlns:p14="http://schemas.microsoft.com/office/powerpoint/2010/main" val="29687225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254691" y="1143000"/>
            <a:ext cx="6408712" cy="5242520"/>
          </a:xfrm>
        </p:spPr>
        <p:txBody>
          <a:bodyPr>
            <a:normAutofit/>
          </a:bodyPr>
          <a:lstStyle/>
          <a:p>
            <a:r>
              <a:rPr lang="de-CH" sz="2000" dirty="0"/>
              <a:t>The </a:t>
            </a:r>
            <a:r>
              <a:rPr lang="de-CH" sz="2000" dirty="0" err="1"/>
              <a:t>blockchain</a:t>
            </a:r>
            <a:r>
              <a:rPr lang="de-CH" sz="2000" dirty="0"/>
              <a:t> </a:t>
            </a:r>
            <a:r>
              <a:rPr lang="de-CH" sz="2000" dirty="0" err="1"/>
              <a:t>is</a:t>
            </a:r>
            <a:r>
              <a:rPr lang="de-CH" sz="2000" dirty="0"/>
              <a:t> an </a:t>
            </a:r>
            <a:r>
              <a:rPr lang="de-CH" sz="2000" dirty="0" err="1"/>
              <a:t>inefficient</a:t>
            </a:r>
            <a:r>
              <a:rPr lang="de-CH" sz="2000" dirty="0"/>
              <a:t>, but </a:t>
            </a:r>
            <a:r>
              <a:rPr lang="de-CH" sz="2000" dirty="0" err="1"/>
              <a:t>tamperproof</a:t>
            </a:r>
            <a:r>
              <a:rPr lang="de-CH" sz="2000" dirty="0"/>
              <a:t> </a:t>
            </a:r>
            <a:r>
              <a:rPr lang="de-CH" sz="2000" dirty="0" err="1"/>
              <a:t>decentralized</a:t>
            </a:r>
            <a:r>
              <a:rPr lang="de-CH" sz="2000" dirty="0"/>
              <a:t> </a:t>
            </a:r>
            <a:r>
              <a:rPr lang="de-CH" sz="2000" dirty="0" err="1"/>
              <a:t>database</a:t>
            </a:r>
            <a:r>
              <a:rPr lang="de-CH" sz="2000" dirty="0"/>
              <a:t>.</a:t>
            </a:r>
          </a:p>
          <a:p>
            <a:r>
              <a:rPr lang="de-CH" sz="2000" dirty="0"/>
              <a:t>Primary </a:t>
            </a:r>
            <a:r>
              <a:rPr lang="de-CH" sz="2000" dirty="0" err="1"/>
              <a:t>use-case</a:t>
            </a:r>
            <a:r>
              <a:rPr lang="de-CH" sz="2000" dirty="0"/>
              <a:t> </a:t>
            </a:r>
            <a:r>
              <a:rPr lang="de-CH" sz="2000" dirty="0" err="1"/>
              <a:t>is</a:t>
            </a:r>
            <a:r>
              <a:rPr lang="de-CH" sz="2000" dirty="0"/>
              <a:t> a </a:t>
            </a:r>
            <a:r>
              <a:rPr lang="de-CH" sz="2000" dirty="0" err="1"/>
              <a:t>ledger</a:t>
            </a:r>
            <a:r>
              <a:rPr lang="de-CH" sz="2000" dirty="0"/>
              <a:t> </a:t>
            </a:r>
            <a:r>
              <a:rPr lang="de-CH" sz="2000" dirty="0" err="1"/>
              <a:t>to</a:t>
            </a:r>
            <a:r>
              <a:rPr lang="de-CH" sz="2000" dirty="0"/>
              <a:t> track </a:t>
            </a:r>
            <a:r>
              <a:rPr lang="de-CH" sz="2000" dirty="0" err="1"/>
              <a:t>ownership</a:t>
            </a:r>
            <a:r>
              <a:rPr lang="de-CH" sz="2000" dirty="0"/>
              <a:t> (</a:t>
            </a:r>
            <a:r>
              <a:rPr lang="de-CH" sz="2000" dirty="0" err="1"/>
              <a:t>only</a:t>
            </a:r>
            <a:r>
              <a:rPr lang="de-CH" sz="2000" dirty="0"/>
              <a:t> </a:t>
            </a:r>
            <a:r>
              <a:rPr lang="de-CH" sz="2000" dirty="0" err="1"/>
              <a:t>needs</a:t>
            </a:r>
            <a:r>
              <a:rPr lang="de-CH" sz="2000" dirty="0"/>
              <a:t> </a:t>
            </a:r>
            <a:r>
              <a:rPr lang="de-CH" sz="2000" dirty="0" err="1"/>
              <a:t>small</a:t>
            </a:r>
            <a:r>
              <a:rPr lang="de-CH" sz="2000" dirty="0"/>
              <a:t> </a:t>
            </a:r>
            <a:r>
              <a:rPr lang="de-CH" sz="2000" dirty="0" err="1"/>
              <a:t>amounts</a:t>
            </a:r>
            <a:r>
              <a:rPr lang="de-CH" sz="2000" dirty="0"/>
              <a:t> </a:t>
            </a:r>
            <a:r>
              <a:rPr lang="de-CH" sz="2000" dirty="0" err="1"/>
              <a:t>of</a:t>
            </a:r>
            <a:r>
              <a:rPr lang="de-CH" sz="2000" dirty="0"/>
              <a:t> </a:t>
            </a:r>
            <a:r>
              <a:rPr lang="de-CH" sz="2000" dirty="0" err="1"/>
              <a:t>data</a:t>
            </a:r>
            <a:r>
              <a:rPr lang="de-CH" sz="2000" dirty="0"/>
              <a:t>, but high </a:t>
            </a:r>
            <a:r>
              <a:rPr lang="de-CH" sz="2000" dirty="0" err="1"/>
              <a:t>security</a:t>
            </a:r>
            <a:r>
              <a:rPr lang="de-CH" sz="2000" dirty="0"/>
              <a:t>) </a:t>
            </a:r>
            <a:r>
              <a:rPr lang="de-CH" sz="2000" dirty="0" err="1"/>
              <a:t>of</a:t>
            </a:r>
            <a:r>
              <a:rPr lang="de-CH" sz="2000" dirty="0"/>
              <a:t> a </a:t>
            </a:r>
            <a:r>
              <a:rPr lang="de-CH" sz="2000" dirty="0" err="1"/>
              <a:t>currency</a:t>
            </a:r>
            <a:r>
              <a:rPr lang="de-CH" sz="2000" dirty="0"/>
              <a:t> </a:t>
            </a:r>
            <a:r>
              <a:rPr lang="de-CH" sz="2000" dirty="0" err="1"/>
              <a:t>or</a:t>
            </a:r>
            <a:r>
              <a:rPr lang="de-CH" sz="2000" dirty="0"/>
              <a:t> </a:t>
            </a:r>
            <a:r>
              <a:rPr lang="de-CH" sz="2000" dirty="0" err="1"/>
              <a:t>token</a:t>
            </a:r>
            <a:r>
              <a:rPr lang="de-CH" sz="2000" dirty="0"/>
              <a:t> </a:t>
            </a:r>
            <a:r>
              <a:rPr lang="de-CH" sz="2000" dirty="0" err="1"/>
              <a:t>with</a:t>
            </a:r>
            <a:r>
              <a:rPr lang="de-CH" sz="2000" dirty="0"/>
              <a:t> a «</a:t>
            </a:r>
            <a:r>
              <a:rPr lang="de-CH" sz="2000" dirty="0" err="1"/>
              <a:t>promise</a:t>
            </a:r>
            <a:r>
              <a:rPr lang="de-CH" sz="2000" dirty="0"/>
              <a:t>» </a:t>
            </a:r>
            <a:r>
              <a:rPr lang="de-CH" sz="2000" dirty="0" err="1"/>
              <a:t>behind</a:t>
            </a:r>
            <a:r>
              <a:rPr lang="de-CH" sz="2000" dirty="0"/>
              <a:t>.</a:t>
            </a:r>
          </a:p>
          <a:p>
            <a:r>
              <a:rPr lang="de-CH" sz="2000" dirty="0"/>
              <a:t>Smart </a:t>
            </a:r>
            <a:r>
              <a:rPr lang="de-CH" sz="2000" dirty="0" err="1"/>
              <a:t>contracts</a:t>
            </a:r>
            <a:r>
              <a:rPr lang="de-CH" sz="2000" dirty="0"/>
              <a:t> </a:t>
            </a:r>
            <a:r>
              <a:rPr lang="de-CH" sz="2000" dirty="0" err="1"/>
              <a:t>enable</a:t>
            </a:r>
            <a:r>
              <a:rPr lang="de-CH" sz="2000" dirty="0"/>
              <a:t> </a:t>
            </a:r>
            <a:r>
              <a:rPr lang="de-CH" sz="2000" dirty="0" err="1"/>
              <a:t>the</a:t>
            </a:r>
            <a:r>
              <a:rPr lang="de-CH" sz="2000" dirty="0"/>
              <a:t> </a:t>
            </a:r>
            <a:r>
              <a:rPr lang="de-CH" sz="2000" dirty="0" err="1"/>
              <a:t>creation</a:t>
            </a:r>
            <a:r>
              <a:rPr lang="de-CH" sz="2000" dirty="0"/>
              <a:t> </a:t>
            </a:r>
            <a:r>
              <a:rPr lang="de-CH" sz="2000" dirty="0" err="1"/>
              <a:t>of</a:t>
            </a:r>
            <a:r>
              <a:rPr lang="de-CH" sz="2000" dirty="0"/>
              <a:t> </a:t>
            </a:r>
            <a:r>
              <a:rPr lang="de-CH" sz="2000" dirty="0" err="1"/>
              <a:t>arbitrary</a:t>
            </a:r>
            <a:r>
              <a:rPr lang="de-CH" sz="2000" dirty="0"/>
              <a:t> </a:t>
            </a:r>
            <a:r>
              <a:rPr lang="de-CH" sz="2000" dirty="0" err="1"/>
              <a:t>rules</a:t>
            </a:r>
            <a:r>
              <a:rPr lang="de-CH" sz="2000" dirty="0"/>
              <a:t> </a:t>
            </a:r>
            <a:r>
              <a:rPr lang="de-CH" sz="2000" dirty="0" err="1"/>
              <a:t>that</a:t>
            </a:r>
            <a:r>
              <a:rPr lang="de-CH" sz="2000" dirty="0"/>
              <a:t> </a:t>
            </a:r>
            <a:r>
              <a:rPr lang="de-CH" sz="2000" dirty="0" err="1"/>
              <a:t>refers</a:t>
            </a:r>
            <a:r>
              <a:rPr lang="de-CH" sz="2000" dirty="0"/>
              <a:t> </a:t>
            </a:r>
            <a:r>
              <a:rPr lang="de-CH" sz="2000" dirty="0" err="1"/>
              <a:t>to</a:t>
            </a:r>
            <a:r>
              <a:rPr lang="de-CH" sz="2000" dirty="0"/>
              <a:t> </a:t>
            </a:r>
            <a:r>
              <a:rPr lang="de-CH" sz="2000" dirty="0" err="1"/>
              <a:t>other</a:t>
            </a:r>
            <a:r>
              <a:rPr lang="de-CH" sz="2000" dirty="0"/>
              <a:t> smart </a:t>
            </a:r>
            <a:r>
              <a:rPr lang="de-CH" sz="2000" dirty="0" err="1"/>
              <a:t>contracts</a:t>
            </a:r>
            <a:r>
              <a:rPr lang="de-CH" sz="2000" dirty="0"/>
              <a:t> and </a:t>
            </a:r>
            <a:r>
              <a:rPr lang="de-CH" sz="2000" dirty="0" err="1"/>
              <a:t>tokens</a:t>
            </a:r>
            <a:r>
              <a:rPr lang="de-CH" sz="2000" dirty="0"/>
              <a:t> on </a:t>
            </a:r>
            <a:r>
              <a:rPr lang="de-CH" sz="2000" dirty="0" err="1"/>
              <a:t>the</a:t>
            </a:r>
            <a:r>
              <a:rPr lang="de-CH" sz="2000" dirty="0"/>
              <a:t> same </a:t>
            </a:r>
            <a:r>
              <a:rPr lang="de-CH" sz="2000" dirty="0" err="1"/>
              <a:t>blockchain</a:t>
            </a:r>
            <a:r>
              <a:rPr lang="de-CH" sz="2000" dirty="0"/>
              <a:t>.</a:t>
            </a:r>
          </a:p>
          <a:p>
            <a:r>
              <a:rPr lang="de-CH" sz="2000" dirty="0"/>
              <a:t>ICOs </a:t>
            </a:r>
            <a:r>
              <a:rPr lang="de-CH" sz="2000" dirty="0" err="1"/>
              <a:t>are</a:t>
            </a:r>
            <a:r>
              <a:rPr lang="de-CH" sz="2000" dirty="0"/>
              <a:t> an </a:t>
            </a:r>
            <a:r>
              <a:rPr lang="de-CH" sz="2000" dirty="0" err="1"/>
              <a:t>interesting</a:t>
            </a:r>
            <a:r>
              <a:rPr lang="de-CH" sz="2000" dirty="0"/>
              <a:t> </a:t>
            </a:r>
            <a:r>
              <a:rPr lang="de-CH" sz="2000" dirty="0" err="1"/>
              <a:t>new</a:t>
            </a:r>
            <a:r>
              <a:rPr lang="de-CH" sz="2000" dirty="0"/>
              <a:t> </a:t>
            </a:r>
            <a:r>
              <a:rPr lang="de-CH" sz="2000" dirty="0" err="1"/>
              <a:t>funding</a:t>
            </a:r>
            <a:r>
              <a:rPr lang="de-CH" sz="2000" dirty="0"/>
              <a:t> </a:t>
            </a:r>
            <a:r>
              <a:rPr lang="de-CH" sz="2000" dirty="0" err="1"/>
              <a:t>instrument</a:t>
            </a:r>
            <a:endParaRPr lang="de-CH" sz="2000" dirty="0"/>
          </a:p>
          <a:p>
            <a:r>
              <a:rPr lang="en-US" sz="2000" dirty="0"/>
              <a:t>Some country will become the “Luxembourg of ICOs”, currently most competitive: Switzerland, Singapore, UK</a:t>
            </a:r>
          </a:p>
          <a:p>
            <a:r>
              <a:rPr lang="en-US" sz="2000" dirty="0"/>
              <a:t>Events: bitcoinassociation.ch</a:t>
            </a:r>
            <a:endParaRPr lang="de-CH" sz="2000" dirty="0"/>
          </a:p>
          <a:p>
            <a:r>
              <a:rPr lang="de-CH" sz="2000" dirty="0"/>
              <a:t>Contact: </a:t>
            </a:r>
            <a:r>
              <a:rPr lang="en-US" sz="2000" dirty="0"/>
              <a:t>luzius@meissereconomics.com</a:t>
            </a:r>
          </a:p>
          <a:p>
            <a:pPr marL="0" indent="0">
              <a:buNone/>
            </a:pPr>
            <a:endParaRPr lang="en-US" sz="2000" dirty="0"/>
          </a:p>
          <a:p>
            <a:endParaRPr lang="de-CH" sz="2000" dirty="0"/>
          </a:p>
          <a:p>
            <a:pPr marL="0" indent="0">
              <a:buNone/>
            </a:pPr>
            <a:endParaRPr lang="de-CH" sz="2000" dirty="0"/>
          </a:p>
          <a:p>
            <a:endParaRPr lang="de-CH" sz="2000" dirty="0"/>
          </a:p>
          <a:p>
            <a:endParaRPr lang="de-CH" sz="2000" dirty="0"/>
          </a:p>
          <a:p>
            <a:endParaRPr lang="de-CH" sz="2000" dirty="0"/>
          </a:p>
          <a:p>
            <a:endParaRPr lang="de-CH" sz="2000" dirty="0"/>
          </a:p>
        </p:txBody>
      </p:sp>
      <p:sp>
        <p:nvSpPr>
          <p:cNvPr id="3" name="Titel 2"/>
          <p:cNvSpPr>
            <a:spLocks noGrp="1"/>
          </p:cNvSpPr>
          <p:nvPr>
            <p:ph type="title"/>
          </p:nvPr>
        </p:nvSpPr>
        <p:spPr/>
        <p:txBody>
          <a:bodyPr>
            <a:normAutofit/>
          </a:bodyPr>
          <a:lstStyle/>
          <a:p>
            <a:r>
              <a:rPr lang="de-CH" sz="2400" dirty="0"/>
              <a:t>SUMMARY</a:t>
            </a:r>
            <a:endParaRPr lang="en-US" sz="2400" dirty="0"/>
          </a:p>
        </p:txBody>
      </p:sp>
      <p:pic>
        <p:nvPicPr>
          <p:cNvPr id="5" name="Picture 2" descr="https://info.shapeshift.io/images/bearwhale-title.png">
            <a:extLst>
              <a:ext uri="{FF2B5EF4-FFF2-40B4-BE49-F238E27FC236}">
                <a16:creationId xmlns:a16="http://schemas.microsoft.com/office/drawing/2014/main" id="{3D513DF7-35B6-41B9-9E92-8CF2B8A771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6299" y="0"/>
            <a:ext cx="53562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377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9376" y="790474"/>
            <a:ext cx="6669733" cy="6045945"/>
          </a:xfrm>
          <a:prstGeom prst="rect">
            <a:avLst/>
          </a:prstGeom>
        </p:spPr>
      </p:pic>
      <p:sp>
        <p:nvSpPr>
          <p:cNvPr id="5" name="TextBox 4"/>
          <p:cNvSpPr txBox="1"/>
          <p:nvPr/>
        </p:nvSpPr>
        <p:spPr>
          <a:xfrm>
            <a:off x="335360" y="203064"/>
            <a:ext cx="738664" cy="6408712"/>
          </a:xfrm>
          <a:prstGeom prst="rect">
            <a:avLst/>
          </a:prstGeom>
          <a:noFill/>
        </p:spPr>
        <p:txBody>
          <a:bodyPr vert="vert270" wrap="square" rtlCol="0">
            <a:spAutoFit/>
          </a:bodyPr>
          <a:lstStyle/>
          <a:p>
            <a:r>
              <a:rPr lang="en-US" dirty="0" err="1"/>
              <a:t>ascent.atos.net</a:t>
            </a:r>
            <a:r>
              <a:rPr lang="en-US" dirty="0"/>
              <a:t>/look-out-2016/?</a:t>
            </a:r>
            <a:r>
              <a:rPr lang="en-US" dirty="0" err="1"/>
              <a:t>wpdmdl</a:t>
            </a:r>
            <a:r>
              <a:rPr lang="en-US" dirty="0"/>
              <a:t>=10428 </a:t>
            </a:r>
          </a:p>
          <a:p>
            <a:endParaRPr lang="en-US" dirty="0"/>
          </a:p>
        </p:txBody>
      </p:sp>
      <p:sp>
        <p:nvSpPr>
          <p:cNvPr id="6" name="Inhaltsplatzhalter 1">
            <a:extLst>
              <a:ext uri="{FF2B5EF4-FFF2-40B4-BE49-F238E27FC236}">
                <a16:creationId xmlns:a16="http://schemas.microsoft.com/office/drawing/2014/main" id="{4E1041A1-C83B-4639-A4BA-2B52C2EC4422}"/>
              </a:ext>
            </a:extLst>
          </p:cNvPr>
          <p:cNvSpPr txBox="1">
            <a:spLocks/>
          </p:cNvSpPr>
          <p:nvPr/>
        </p:nvSpPr>
        <p:spPr>
          <a:xfrm>
            <a:off x="7344714" y="3510009"/>
            <a:ext cx="3816423" cy="151263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anose="05000000000000000000" pitchFamily="2" charset="2"/>
              <a:buChar char="§"/>
              <a:defRPr sz="3200" kern="1200">
                <a:solidFill>
                  <a:schemeClr val="tx2">
                    <a:lumMod val="50000"/>
                  </a:schemeClr>
                </a:solidFill>
                <a:latin typeface="+mn-lt"/>
                <a:ea typeface="Gill Sans" charset="0"/>
                <a:cs typeface="Gill Sans" charset="0"/>
              </a:defRPr>
            </a:lvl1pPr>
            <a:lvl2pPr marL="742950" indent="-285750" algn="l" defTabSz="914400" rtl="0" eaLnBrk="1" latinLnBrk="0" hangingPunct="1">
              <a:spcBef>
                <a:spcPct val="20000"/>
              </a:spcBef>
              <a:buFont typeface="Arial" pitchFamily="34" charset="0"/>
              <a:buChar char="–"/>
              <a:defRPr sz="2400" kern="1200">
                <a:solidFill>
                  <a:schemeClr val="tx2">
                    <a:lumMod val="50000"/>
                  </a:schemeClr>
                </a:solidFill>
                <a:latin typeface="+mn-lt"/>
                <a:ea typeface="Gill Sans" charset="0"/>
                <a:cs typeface="Gill Sans" charset="0"/>
              </a:defRPr>
            </a:lvl2pPr>
            <a:lvl3pPr marL="1143000" indent="-228600" algn="l" defTabSz="914400" rtl="0" eaLnBrk="1" latinLnBrk="0" hangingPunct="1">
              <a:spcBef>
                <a:spcPct val="20000"/>
              </a:spcBef>
              <a:buFont typeface="Arial" pitchFamily="34" charset="0"/>
              <a:buChar char="•"/>
              <a:defRPr sz="2400" kern="1200">
                <a:solidFill>
                  <a:schemeClr val="tx2">
                    <a:lumMod val="50000"/>
                  </a:schemeClr>
                </a:solidFill>
                <a:latin typeface="+mn-lt"/>
                <a:ea typeface="Gill Sans" charset="0"/>
                <a:cs typeface="Gill Sans" charset="0"/>
              </a:defRPr>
            </a:lvl3pPr>
            <a:lvl4pPr marL="1600200" indent="-228600" algn="l" defTabSz="914400" rtl="0" eaLnBrk="1" latinLnBrk="0" hangingPunct="1">
              <a:spcBef>
                <a:spcPct val="20000"/>
              </a:spcBef>
              <a:buFont typeface="Arial" pitchFamily="34" charset="0"/>
              <a:buChar char="–"/>
              <a:defRPr sz="2000" kern="1200">
                <a:solidFill>
                  <a:schemeClr val="tx2">
                    <a:lumMod val="50000"/>
                  </a:schemeClr>
                </a:solidFill>
                <a:latin typeface="+mn-lt"/>
                <a:ea typeface="Gill Sans" charset="0"/>
                <a:cs typeface="Gill Sans" charset="0"/>
              </a:defRPr>
            </a:lvl4pPr>
            <a:lvl5pPr marL="2057400" indent="-228600" algn="l" defTabSz="914400" rtl="0" eaLnBrk="1" latinLnBrk="0" hangingPunct="1">
              <a:spcBef>
                <a:spcPct val="20000"/>
              </a:spcBef>
              <a:buFont typeface="Arial" pitchFamily="34" charset="0"/>
              <a:buChar char="»"/>
              <a:defRPr sz="2000" kern="1200">
                <a:solidFill>
                  <a:schemeClr val="tx2">
                    <a:lumMod val="50000"/>
                  </a:schemeClr>
                </a:solidFill>
                <a:latin typeface="+mn-lt"/>
                <a:ea typeface="Gill Sans" charset="0"/>
                <a:cs typeface="Gill Sans"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e-CH" sz="2000" dirty="0"/>
              <a:t>«Software </a:t>
            </a:r>
            <a:r>
              <a:rPr lang="de-CH" sz="2000" dirty="0" err="1"/>
              <a:t>is</a:t>
            </a:r>
            <a:r>
              <a:rPr lang="de-CH" sz="2000" dirty="0"/>
              <a:t> </a:t>
            </a:r>
            <a:r>
              <a:rPr lang="de-CH" sz="2000" dirty="0" err="1"/>
              <a:t>eating</a:t>
            </a:r>
            <a:r>
              <a:rPr lang="de-CH" sz="2000" dirty="0"/>
              <a:t> </a:t>
            </a:r>
            <a:r>
              <a:rPr lang="de-CH" sz="2000" dirty="0" err="1"/>
              <a:t>the</a:t>
            </a:r>
            <a:r>
              <a:rPr lang="de-CH" sz="2000" dirty="0"/>
              <a:t> </a:t>
            </a:r>
            <a:r>
              <a:rPr lang="de-CH" sz="2000" dirty="0" err="1"/>
              <a:t>world</a:t>
            </a:r>
            <a:r>
              <a:rPr lang="de-CH" sz="2000" dirty="0"/>
              <a:t>.»</a:t>
            </a:r>
          </a:p>
          <a:p>
            <a:pPr marL="0" indent="0">
              <a:buNone/>
            </a:pPr>
            <a:r>
              <a:rPr lang="de-CH" sz="2000" dirty="0"/>
              <a:t>Marc </a:t>
            </a:r>
            <a:r>
              <a:rPr lang="de-CH" sz="2000" dirty="0" err="1"/>
              <a:t>Andreessen</a:t>
            </a:r>
            <a:r>
              <a:rPr lang="de-CH" sz="2000" dirty="0"/>
              <a:t>,</a:t>
            </a:r>
            <a:br>
              <a:rPr lang="de-CH" sz="2000" dirty="0"/>
            </a:br>
            <a:r>
              <a:rPr lang="de-CH" sz="2000" dirty="0"/>
              <a:t>Internetpionier und Investor</a:t>
            </a:r>
          </a:p>
          <a:p>
            <a:pPr marL="0" indent="0" algn="r">
              <a:buNone/>
            </a:pPr>
            <a:endParaRPr lang="de-CH" sz="2000" dirty="0"/>
          </a:p>
        </p:txBody>
      </p:sp>
      <p:pic>
        <p:nvPicPr>
          <p:cNvPr id="7" name="Picture 2" descr="Image result for marc andreessen">
            <a:extLst>
              <a:ext uri="{FF2B5EF4-FFF2-40B4-BE49-F238E27FC236}">
                <a16:creationId xmlns:a16="http://schemas.microsoft.com/office/drawing/2014/main" id="{88C699FB-8684-434B-8416-102D94FAAF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5930" y="1052736"/>
            <a:ext cx="3276364" cy="2457273"/>
          </a:xfrm>
          <a:prstGeom prst="rect">
            <a:avLst/>
          </a:prstGeom>
          <a:noFill/>
          <a:extLst>
            <a:ext uri="{909E8E84-426E-40DD-AFC4-6F175D3DCCD1}">
              <a14:hiddenFill xmlns:a14="http://schemas.microsoft.com/office/drawing/2010/main">
                <a:solidFill>
                  <a:srgbClr val="FFFFFF"/>
                </a:solidFill>
              </a14:hiddenFill>
            </a:ext>
          </a:extLst>
        </p:spPr>
      </p:pic>
      <p:sp>
        <p:nvSpPr>
          <p:cNvPr id="8" name="Titel 2">
            <a:extLst>
              <a:ext uri="{FF2B5EF4-FFF2-40B4-BE49-F238E27FC236}">
                <a16:creationId xmlns:a16="http://schemas.microsoft.com/office/drawing/2014/main" id="{BDF13FD5-D0A1-41E5-9A91-0012C0A92998}"/>
              </a:ext>
            </a:extLst>
          </p:cNvPr>
          <p:cNvSpPr>
            <a:spLocks noGrp="1"/>
          </p:cNvSpPr>
          <p:nvPr>
            <p:ph type="title"/>
          </p:nvPr>
        </p:nvSpPr>
        <p:spPr>
          <a:xfrm>
            <a:off x="143339" y="0"/>
            <a:ext cx="10478955" cy="1143000"/>
          </a:xfrm>
        </p:spPr>
        <p:txBody>
          <a:bodyPr/>
          <a:lstStyle/>
          <a:p>
            <a:r>
              <a:rPr lang="de-CH" dirty="0"/>
              <a:t>INNOVATION MAP</a:t>
            </a:r>
            <a:endParaRPr lang="en-US" dirty="0"/>
          </a:p>
        </p:txBody>
      </p:sp>
    </p:spTree>
    <p:extLst>
      <p:ext uri="{BB962C8B-B14F-4D97-AF65-F5344CB8AC3E}">
        <p14:creationId xmlns:p14="http://schemas.microsoft.com/office/powerpoint/2010/main" val="239468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143338" y="1143000"/>
            <a:ext cx="11497277" cy="3333750"/>
          </a:xfrm>
        </p:spPr>
        <p:txBody>
          <a:bodyPr>
            <a:normAutofit fontScale="92500" lnSpcReduction="20000"/>
          </a:bodyPr>
          <a:lstStyle/>
          <a:p>
            <a:pPr marL="0" indent="0">
              <a:buNone/>
            </a:pPr>
            <a:r>
              <a:rPr lang="de-CH" sz="2000" dirty="0">
                <a:latin typeface="Arimo" panose="020B0604020202020204" pitchFamily="34" charset="0"/>
                <a:ea typeface="Arimo" panose="020B0604020202020204" pitchFamily="34" charset="0"/>
                <a:cs typeface="Arimo" panose="020B0604020202020204" pitchFamily="34" charset="0"/>
              </a:rPr>
              <a:t>The </a:t>
            </a:r>
            <a:r>
              <a:rPr lang="de-CH" sz="2000" dirty="0" err="1">
                <a:latin typeface="Arimo" panose="020B0604020202020204" pitchFamily="34" charset="0"/>
                <a:ea typeface="Arimo" panose="020B0604020202020204" pitchFamily="34" charset="0"/>
                <a:cs typeface="Arimo" panose="020B0604020202020204" pitchFamily="34" charset="0"/>
              </a:rPr>
              <a:t>most</a:t>
            </a:r>
            <a:r>
              <a:rPr lang="de-CH" sz="2000" dirty="0">
                <a:latin typeface="Arimo" panose="020B0604020202020204" pitchFamily="34" charset="0"/>
                <a:ea typeface="Arimo" panose="020B0604020202020204" pitchFamily="34" charset="0"/>
                <a:cs typeface="Arimo" panose="020B0604020202020204" pitchFamily="34" charset="0"/>
              </a:rPr>
              <a:t> expensive </a:t>
            </a:r>
            <a:r>
              <a:rPr lang="de-CH" sz="2000" dirty="0" err="1">
                <a:latin typeface="Arimo" panose="020B0604020202020204" pitchFamily="34" charset="0"/>
                <a:ea typeface="Arimo" panose="020B0604020202020204" pitchFamily="34" charset="0"/>
                <a:cs typeface="Arimo" panose="020B0604020202020204" pitchFamily="34" charset="0"/>
              </a:rPr>
              <a:t>part</a:t>
            </a:r>
            <a:r>
              <a:rPr lang="de-CH" sz="2000" dirty="0">
                <a:latin typeface="Arimo" panose="020B0604020202020204" pitchFamily="34" charset="0"/>
                <a:ea typeface="Arimo" panose="020B0604020202020204" pitchFamily="34" charset="0"/>
                <a:cs typeface="Arimo" panose="020B0604020202020204" pitchFamily="34" charset="0"/>
              </a:rPr>
              <a:t> in </a:t>
            </a:r>
            <a:r>
              <a:rPr lang="de-CH" sz="2000" dirty="0" err="1">
                <a:latin typeface="Arimo" panose="020B0604020202020204" pitchFamily="34" charset="0"/>
                <a:ea typeface="Arimo" panose="020B0604020202020204" pitchFamily="34" charset="0"/>
                <a:cs typeface="Arimo" panose="020B0604020202020204" pitchFamily="34" charset="0"/>
              </a:rPr>
              <a:t>creating</a:t>
            </a:r>
            <a:r>
              <a:rPr lang="de-CH" sz="2000" dirty="0">
                <a:latin typeface="Arimo" panose="020B0604020202020204" pitchFamily="34" charset="0"/>
                <a:ea typeface="Arimo" panose="020B0604020202020204" pitchFamily="34" charset="0"/>
                <a:cs typeface="Arimo" panose="020B0604020202020204" pitchFamily="34" charset="0"/>
              </a:rPr>
              <a:t> a </a:t>
            </a:r>
            <a:r>
              <a:rPr lang="de-CH" sz="2000" dirty="0" err="1">
                <a:latin typeface="Arimo" panose="020B0604020202020204" pitchFamily="34" charset="0"/>
                <a:ea typeface="Arimo" panose="020B0604020202020204" pitchFamily="34" charset="0"/>
                <a:cs typeface="Arimo" panose="020B0604020202020204" pitchFamily="34" charset="0"/>
              </a:rPr>
              <a:t>software</a:t>
            </a:r>
            <a:r>
              <a:rPr lang="de-CH" sz="2000" dirty="0">
                <a:latin typeface="Arimo" panose="020B0604020202020204" pitchFamily="34" charset="0"/>
                <a:ea typeface="Arimo" panose="020B0604020202020204" pitchFamily="34" charset="0"/>
                <a:cs typeface="Arimo" panose="020B0604020202020204" pitchFamily="34" charset="0"/>
              </a:rPr>
              <a:t> </a:t>
            </a:r>
            <a:r>
              <a:rPr lang="de-CH" sz="2000" dirty="0" err="1">
                <a:latin typeface="Arimo" panose="020B0604020202020204" pitchFamily="34" charset="0"/>
                <a:ea typeface="Arimo" panose="020B0604020202020204" pitchFamily="34" charset="0"/>
                <a:cs typeface="Arimo" panose="020B0604020202020204" pitchFamily="34" charset="0"/>
              </a:rPr>
              <a:t>is</a:t>
            </a:r>
            <a:r>
              <a:rPr lang="de-CH" sz="2000" dirty="0">
                <a:latin typeface="Arimo" panose="020B0604020202020204" pitchFamily="34" charset="0"/>
                <a:ea typeface="Arimo" panose="020B0604020202020204" pitchFamily="34" charset="0"/>
                <a:cs typeface="Arimo" panose="020B0604020202020204" pitchFamily="34" charset="0"/>
              </a:rPr>
              <a:t> </a:t>
            </a:r>
            <a:r>
              <a:rPr lang="de-CH" sz="2000" dirty="0" err="1">
                <a:latin typeface="Arimo" panose="020B0604020202020204" pitchFamily="34" charset="0"/>
                <a:ea typeface="Arimo" panose="020B0604020202020204" pitchFamily="34" charset="0"/>
                <a:cs typeface="Arimo" panose="020B0604020202020204" pitchFamily="34" charset="0"/>
              </a:rPr>
              <a:t>the</a:t>
            </a:r>
            <a:r>
              <a:rPr lang="de-CH" sz="2000" dirty="0">
                <a:latin typeface="Arimo" panose="020B0604020202020204" pitchFamily="34" charset="0"/>
                <a:ea typeface="Arimo" panose="020B0604020202020204" pitchFamily="34" charset="0"/>
                <a:cs typeface="Arimo" panose="020B0604020202020204" pitchFamily="34" charset="0"/>
              </a:rPr>
              <a:t> design </a:t>
            </a:r>
            <a:r>
              <a:rPr lang="de-CH" sz="2000" dirty="0" err="1">
                <a:latin typeface="Arimo" panose="020B0604020202020204" pitchFamily="34" charset="0"/>
                <a:ea typeface="Arimo" panose="020B0604020202020204" pitchFamily="34" charset="0"/>
                <a:cs typeface="Arimo" panose="020B0604020202020204" pitchFamily="34" charset="0"/>
              </a:rPr>
              <a:t>stage</a:t>
            </a:r>
            <a:r>
              <a:rPr lang="de-CH" sz="2000" dirty="0">
                <a:latin typeface="Arimo" panose="020B0604020202020204" pitchFamily="34" charset="0"/>
                <a:ea typeface="Arimo" panose="020B0604020202020204" pitchFamily="34" charset="0"/>
                <a:cs typeface="Arimo" panose="020B0604020202020204" pitchFamily="34" charset="0"/>
              </a:rPr>
              <a:t>. </a:t>
            </a:r>
            <a:r>
              <a:rPr lang="de-CH" sz="2000" dirty="0" err="1">
                <a:latin typeface="Arimo" panose="020B0604020202020204" pitchFamily="34" charset="0"/>
                <a:ea typeface="Arimo" panose="020B0604020202020204" pitchFamily="34" charset="0"/>
                <a:cs typeface="Arimo" panose="020B0604020202020204" pitchFamily="34" charset="0"/>
              </a:rPr>
              <a:t>Production</a:t>
            </a:r>
            <a:r>
              <a:rPr lang="de-CH" sz="2000" dirty="0">
                <a:latin typeface="Arimo" panose="020B0604020202020204" pitchFamily="34" charset="0"/>
                <a:ea typeface="Arimo" panose="020B0604020202020204" pitchFamily="34" charset="0"/>
                <a:cs typeface="Arimo" panose="020B0604020202020204" pitchFamily="34" charset="0"/>
              </a:rPr>
              <a:t> (</a:t>
            </a:r>
            <a:r>
              <a:rPr lang="de-CH" sz="2000" dirty="0" err="1">
                <a:latin typeface="Arimo" panose="020B0604020202020204" pitchFamily="34" charset="0"/>
                <a:ea typeface="Arimo" panose="020B0604020202020204" pitchFamily="34" charset="0"/>
                <a:cs typeface="Arimo" panose="020B0604020202020204" pitchFamily="34" charset="0"/>
              </a:rPr>
              <a:t>copying</a:t>
            </a:r>
            <a:r>
              <a:rPr lang="de-CH" sz="2000" dirty="0">
                <a:latin typeface="Arimo" panose="020B0604020202020204" pitchFamily="34" charset="0"/>
                <a:ea typeface="Arimo" panose="020B0604020202020204" pitchFamily="34" charset="0"/>
                <a:cs typeface="Arimo" panose="020B0604020202020204" pitchFamily="34" charset="0"/>
              </a:rPr>
              <a:t> </a:t>
            </a:r>
            <a:r>
              <a:rPr lang="de-CH" sz="2000" dirty="0" err="1">
                <a:latin typeface="Arimo" panose="020B0604020202020204" pitchFamily="34" charset="0"/>
                <a:ea typeface="Arimo" panose="020B0604020202020204" pitchFamily="34" charset="0"/>
                <a:cs typeface="Arimo" panose="020B0604020202020204" pitchFamily="34" charset="0"/>
              </a:rPr>
              <a:t>it</a:t>
            </a:r>
            <a:r>
              <a:rPr lang="de-CH" sz="2000" dirty="0"/>
              <a:t>)</a:t>
            </a:r>
            <a:r>
              <a:rPr lang="de-CH" sz="2000" dirty="0">
                <a:latin typeface="Arimo" panose="020B0604020202020204" pitchFamily="34" charset="0"/>
                <a:ea typeface="Arimo" panose="020B0604020202020204" pitchFamily="34" charset="0"/>
                <a:cs typeface="Arimo" panose="020B0604020202020204" pitchFamily="34" charset="0"/>
              </a:rPr>
              <a:t> </a:t>
            </a:r>
            <a:r>
              <a:rPr lang="de-CH" sz="2000" dirty="0" err="1">
                <a:latin typeface="Arimo" panose="020B0604020202020204" pitchFamily="34" charset="0"/>
                <a:ea typeface="Arimo" panose="020B0604020202020204" pitchFamily="34" charset="0"/>
                <a:cs typeface="Arimo" panose="020B0604020202020204" pitchFamily="34" charset="0"/>
              </a:rPr>
              <a:t>is</a:t>
            </a:r>
            <a:r>
              <a:rPr lang="de-CH" sz="2000" dirty="0">
                <a:latin typeface="Arimo" panose="020B0604020202020204" pitchFamily="34" charset="0"/>
                <a:ea typeface="Arimo" panose="020B0604020202020204" pitchFamily="34" charset="0"/>
                <a:cs typeface="Arimo" panose="020B0604020202020204" pitchFamily="34" charset="0"/>
              </a:rPr>
              <a:t> </a:t>
            </a:r>
            <a:r>
              <a:rPr lang="de-CH" sz="2000" dirty="0" err="1">
                <a:latin typeface="Arimo" panose="020B0604020202020204" pitchFamily="34" charset="0"/>
                <a:ea typeface="Arimo" panose="020B0604020202020204" pitchFamily="34" charset="0"/>
                <a:cs typeface="Arimo" panose="020B0604020202020204" pitchFamily="34" charset="0"/>
              </a:rPr>
              <a:t>free</a:t>
            </a:r>
            <a:r>
              <a:rPr lang="de-CH" sz="2000" dirty="0">
                <a:latin typeface="Arimo" panose="020B0604020202020204" pitchFamily="34" charset="0"/>
                <a:ea typeface="Arimo" panose="020B0604020202020204" pitchFamily="34" charset="0"/>
                <a:cs typeface="Arimo" panose="020B0604020202020204" pitchFamily="34" charset="0"/>
              </a:rPr>
              <a:t>.</a:t>
            </a:r>
          </a:p>
          <a:p>
            <a:pPr marL="0" indent="0">
              <a:buNone/>
            </a:pPr>
            <a:endParaRPr lang="de-CH" sz="2000" dirty="0">
              <a:latin typeface="Arimo" panose="020B0604020202020204" pitchFamily="34" charset="0"/>
              <a:ea typeface="Arimo" panose="020B0604020202020204" pitchFamily="34" charset="0"/>
              <a:cs typeface="Arimo" panose="020B0604020202020204" pitchFamily="34" charset="0"/>
            </a:endParaRPr>
          </a:p>
          <a:p>
            <a:pPr marL="0" indent="0">
              <a:buNone/>
            </a:pPr>
            <a:r>
              <a:rPr lang="de-CH" sz="2000" dirty="0">
                <a:latin typeface="Arimo" panose="020B0604020202020204" pitchFamily="34" charset="0"/>
                <a:ea typeface="Arimo" panose="020B0604020202020204" pitchFamily="34" charset="0"/>
                <a:cs typeface="Arimo" panose="020B0604020202020204" pitchFamily="34" charset="0"/>
              </a:rPr>
              <a:t>Economist Jeremy </a:t>
            </a:r>
            <a:r>
              <a:rPr lang="de-CH" sz="2000" dirty="0" err="1">
                <a:latin typeface="Arimo" panose="020B0604020202020204" pitchFamily="34" charset="0"/>
                <a:ea typeface="Arimo" panose="020B0604020202020204" pitchFamily="34" charset="0"/>
                <a:cs typeface="Arimo" panose="020B0604020202020204" pitchFamily="34" charset="0"/>
              </a:rPr>
              <a:t>Rifkin</a:t>
            </a:r>
            <a:r>
              <a:rPr lang="de-CH" sz="2000" dirty="0">
                <a:latin typeface="Arimo" panose="020B0604020202020204" pitchFamily="34" charset="0"/>
                <a:ea typeface="Arimo" panose="020B0604020202020204" pitchFamily="34" charset="0"/>
                <a:cs typeface="Arimo" panose="020B0604020202020204" pitchFamily="34" charset="0"/>
              </a:rPr>
              <a:t>: Automation </a:t>
            </a:r>
            <a:r>
              <a:rPr lang="de-CH" sz="2000" dirty="0" err="1">
                <a:latin typeface="Arimo" panose="020B0604020202020204" pitchFamily="34" charset="0"/>
                <a:ea typeface="Arimo" panose="020B0604020202020204" pitchFamily="34" charset="0"/>
                <a:cs typeface="Arimo" panose="020B0604020202020204" pitchFamily="34" charset="0"/>
              </a:rPr>
              <a:t>leads</a:t>
            </a:r>
            <a:r>
              <a:rPr lang="de-CH" sz="2000" dirty="0">
                <a:latin typeface="Arimo" panose="020B0604020202020204" pitchFamily="34" charset="0"/>
                <a:ea typeface="Arimo" panose="020B0604020202020204" pitchFamily="34" charset="0"/>
                <a:cs typeface="Arimo" panose="020B0604020202020204" pitchFamily="34" charset="0"/>
              </a:rPr>
              <a:t> </a:t>
            </a:r>
            <a:r>
              <a:rPr lang="de-CH" sz="2000" dirty="0" err="1">
                <a:latin typeface="Arimo" panose="020B0604020202020204" pitchFamily="34" charset="0"/>
                <a:ea typeface="Arimo" panose="020B0604020202020204" pitchFamily="34" charset="0"/>
                <a:cs typeface="Arimo" panose="020B0604020202020204" pitchFamily="34" charset="0"/>
              </a:rPr>
              <a:t>us</a:t>
            </a:r>
            <a:r>
              <a:rPr lang="de-CH" sz="2000" dirty="0">
                <a:latin typeface="Arimo" panose="020B0604020202020204" pitchFamily="34" charset="0"/>
                <a:ea typeface="Arimo" panose="020B0604020202020204" pitchFamily="34" charset="0"/>
                <a:cs typeface="Arimo" panose="020B0604020202020204" pitchFamily="34" charset="0"/>
              </a:rPr>
              <a:t> </a:t>
            </a:r>
            <a:r>
              <a:rPr lang="de-CH" sz="2000" dirty="0" err="1">
                <a:latin typeface="Arimo" panose="020B0604020202020204" pitchFamily="34" charset="0"/>
                <a:ea typeface="Arimo" panose="020B0604020202020204" pitchFamily="34" charset="0"/>
                <a:cs typeface="Arimo" panose="020B0604020202020204" pitchFamily="34" charset="0"/>
              </a:rPr>
              <a:t>towards</a:t>
            </a:r>
            <a:r>
              <a:rPr lang="de-CH" sz="2000" dirty="0">
                <a:latin typeface="Arimo" panose="020B0604020202020204" pitchFamily="34" charset="0"/>
                <a:ea typeface="Arimo" panose="020B0604020202020204" pitchFamily="34" charset="0"/>
                <a:cs typeface="Arimo" panose="020B0604020202020204" pitchFamily="34" charset="0"/>
              </a:rPr>
              <a:t> a «</a:t>
            </a:r>
            <a:r>
              <a:rPr lang="de-CH" sz="2000" dirty="0" err="1">
                <a:latin typeface="Arimo" panose="020B0604020202020204" pitchFamily="34" charset="0"/>
                <a:ea typeface="Arimo" panose="020B0604020202020204" pitchFamily="34" charset="0"/>
                <a:cs typeface="Arimo" panose="020B0604020202020204" pitchFamily="34" charset="0"/>
              </a:rPr>
              <a:t>zero</a:t>
            </a:r>
            <a:r>
              <a:rPr lang="de-CH" sz="2000" dirty="0">
                <a:latin typeface="Arimo" panose="020B0604020202020204" pitchFamily="34" charset="0"/>
                <a:ea typeface="Arimo" panose="020B0604020202020204" pitchFamily="34" charset="0"/>
                <a:cs typeface="Arimo" panose="020B0604020202020204" pitchFamily="34" charset="0"/>
              </a:rPr>
              <a:t> marginal </a:t>
            </a:r>
            <a:r>
              <a:rPr lang="de-CH" sz="2000" dirty="0" err="1">
                <a:latin typeface="Arimo" panose="020B0604020202020204" pitchFamily="34" charset="0"/>
                <a:ea typeface="Arimo" panose="020B0604020202020204" pitchFamily="34" charset="0"/>
                <a:cs typeface="Arimo" panose="020B0604020202020204" pitchFamily="34" charset="0"/>
              </a:rPr>
              <a:t>cost</a:t>
            </a:r>
            <a:r>
              <a:rPr lang="de-CH" sz="2000" dirty="0">
                <a:latin typeface="Arimo" panose="020B0604020202020204" pitchFamily="34" charset="0"/>
                <a:ea typeface="Arimo" panose="020B0604020202020204" pitchFamily="34" charset="0"/>
                <a:cs typeface="Arimo" panose="020B0604020202020204" pitchFamily="34" charset="0"/>
              </a:rPr>
              <a:t> </a:t>
            </a:r>
            <a:r>
              <a:rPr lang="de-CH" sz="2000" dirty="0" err="1">
                <a:latin typeface="Arimo" panose="020B0604020202020204" pitchFamily="34" charset="0"/>
                <a:ea typeface="Arimo" panose="020B0604020202020204" pitchFamily="34" charset="0"/>
                <a:cs typeface="Arimo" panose="020B0604020202020204" pitchFamily="34" charset="0"/>
              </a:rPr>
              <a:t>society</a:t>
            </a:r>
            <a:r>
              <a:rPr lang="de-CH" sz="2000" dirty="0">
                <a:latin typeface="Arimo" panose="020B0604020202020204" pitchFamily="34" charset="0"/>
                <a:ea typeface="Arimo" panose="020B0604020202020204" pitchFamily="34" charset="0"/>
                <a:cs typeface="Arimo" panose="020B0604020202020204" pitchFamily="34" charset="0"/>
              </a:rPr>
              <a:t>», also </a:t>
            </a:r>
            <a:r>
              <a:rPr lang="de-CH" sz="2000" dirty="0" err="1">
                <a:latin typeface="Arimo" panose="020B0604020202020204" pitchFamily="34" charset="0"/>
                <a:ea typeface="Arimo" panose="020B0604020202020204" pitchFamily="34" charset="0"/>
                <a:cs typeface="Arimo" panose="020B0604020202020204" pitchFamily="34" charset="0"/>
              </a:rPr>
              <a:t>for</a:t>
            </a:r>
            <a:r>
              <a:rPr lang="de-CH" sz="2000" dirty="0">
                <a:latin typeface="Arimo" panose="020B0604020202020204" pitchFamily="34" charset="0"/>
                <a:ea typeface="Arimo" panose="020B0604020202020204" pitchFamily="34" charset="0"/>
                <a:cs typeface="Arimo" panose="020B0604020202020204" pitchFamily="34" charset="0"/>
              </a:rPr>
              <a:t> </a:t>
            </a:r>
            <a:r>
              <a:rPr lang="de-CH" sz="2000" dirty="0" err="1">
                <a:latin typeface="Arimo" panose="020B0604020202020204" pitchFamily="34" charset="0"/>
                <a:ea typeface="Arimo" panose="020B0604020202020204" pitchFamily="34" charset="0"/>
                <a:cs typeface="Arimo" panose="020B0604020202020204" pitchFamily="34" charset="0"/>
              </a:rPr>
              <a:t>physical</a:t>
            </a:r>
            <a:r>
              <a:rPr lang="de-CH" sz="2000" dirty="0">
                <a:latin typeface="Arimo" panose="020B0604020202020204" pitchFamily="34" charset="0"/>
                <a:ea typeface="Arimo" panose="020B0604020202020204" pitchFamily="34" charset="0"/>
                <a:cs typeface="Arimo" panose="020B0604020202020204" pitchFamily="34" charset="0"/>
              </a:rPr>
              <a:t> </a:t>
            </a:r>
            <a:r>
              <a:rPr lang="de-CH" sz="2000" dirty="0" err="1">
                <a:latin typeface="Arimo" panose="020B0604020202020204" pitchFamily="34" charset="0"/>
                <a:ea typeface="Arimo" panose="020B0604020202020204" pitchFamily="34" charset="0"/>
                <a:cs typeface="Arimo" panose="020B0604020202020204" pitchFamily="34" charset="0"/>
              </a:rPr>
              <a:t>goods</a:t>
            </a:r>
            <a:r>
              <a:rPr lang="de-CH" sz="2000" dirty="0">
                <a:latin typeface="Arimo" panose="020B0604020202020204" pitchFamily="34" charset="0"/>
                <a:ea typeface="Arimo" panose="020B0604020202020204" pitchFamily="34" charset="0"/>
                <a:cs typeface="Arimo" panose="020B0604020202020204" pitchFamily="34" charset="0"/>
              </a:rPr>
              <a:t> and </a:t>
            </a:r>
            <a:r>
              <a:rPr lang="de-CH" sz="2000" dirty="0" err="1">
                <a:latin typeface="Arimo" panose="020B0604020202020204" pitchFamily="34" charset="0"/>
                <a:ea typeface="Arimo" panose="020B0604020202020204" pitchFamily="34" charset="0"/>
                <a:cs typeface="Arimo" panose="020B0604020202020204" pitchFamily="34" charset="0"/>
              </a:rPr>
              <a:t>services</a:t>
            </a:r>
            <a:r>
              <a:rPr lang="de-CH" sz="2000" dirty="0">
                <a:latin typeface="Arimo" panose="020B0604020202020204" pitchFamily="34" charset="0"/>
                <a:ea typeface="Arimo" panose="020B0604020202020204" pitchFamily="34" charset="0"/>
                <a:cs typeface="Arimo" panose="020B0604020202020204" pitchFamily="34" charset="0"/>
              </a:rPr>
              <a:t>.</a:t>
            </a:r>
          </a:p>
          <a:p>
            <a:r>
              <a:rPr lang="de-CH" sz="2000" dirty="0">
                <a:latin typeface="Arimo" panose="020B0604020202020204" pitchFamily="34" charset="0"/>
                <a:ea typeface="Arimo" panose="020B0604020202020204" pitchFamily="34" charset="0"/>
                <a:cs typeface="Arimo" panose="020B0604020202020204" pitchFamily="34" charset="0"/>
              </a:rPr>
              <a:t>Transport: </a:t>
            </a:r>
            <a:r>
              <a:rPr lang="de-CH" sz="2000" dirty="0" err="1">
                <a:latin typeface="Arimo" panose="020B0604020202020204" pitchFamily="34" charset="0"/>
                <a:ea typeface="Arimo" panose="020B0604020202020204" pitchFamily="34" charset="0"/>
                <a:cs typeface="Arimo" panose="020B0604020202020204" pitchFamily="34" charset="0"/>
              </a:rPr>
              <a:t>self-driving</a:t>
            </a:r>
            <a:r>
              <a:rPr lang="de-CH" sz="2000" dirty="0">
                <a:latin typeface="Arimo" panose="020B0604020202020204" pitchFamily="34" charset="0"/>
                <a:ea typeface="Arimo" panose="020B0604020202020204" pitchFamily="34" charset="0"/>
                <a:cs typeface="Arimo" panose="020B0604020202020204" pitchFamily="34" charset="0"/>
              </a:rPr>
              <a:t> </a:t>
            </a:r>
            <a:r>
              <a:rPr lang="de-CH" sz="2000" dirty="0" err="1">
                <a:latin typeface="Arimo" panose="020B0604020202020204" pitchFamily="34" charset="0"/>
                <a:ea typeface="Arimo" panose="020B0604020202020204" pitchFamily="34" charset="0"/>
                <a:cs typeface="Arimo" panose="020B0604020202020204" pitchFamily="34" charset="0"/>
              </a:rPr>
              <a:t>cars</a:t>
            </a:r>
            <a:endParaRPr lang="de-CH" sz="2000" dirty="0">
              <a:latin typeface="Arimo" panose="020B0604020202020204" pitchFamily="34" charset="0"/>
              <a:ea typeface="Arimo" panose="020B0604020202020204" pitchFamily="34" charset="0"/>
              <a:cs typeface="Arimo" panose="020B0604020202020204" pitchFamily="34" charset="0"/>
            </a:endParaRPr>
          </a:p>
          <a:p>
            <a:r>
              <a:rPr lang="de-CH" sz="2000" dirty="0">
                <a:latin typeface="Arimo" panose="020B0604020202020204" pitchFamily="34" charset="0"/>
                <a:ea typeface="Arimo" panose="020B0604020202020204" pitchFamily="34" charset="0"/>
                <a:cs typeface="Arimo" panose="020B0604020202020204" pitchFamily="34" charset="0"/>
              </a:rPr>
              <a:t>Energy: Solar, wind</a:t>
            </a:r>
          </a:p>
          <a:p>
            <a:r>
              <a:rPr lang="de-CH" sz="2000" dirty="0" err="1">
                <a:latin typeface="Arimo" panose="020B0604020202020204" pitchFamily="34" charset="0"/>
                <a:ea typeface="Arimo" panose="020B0604020202020204" pitchFamily="34" charset="0"/>
                <a:cs typeface="Arimo" panose="020B0604020202020204" pitchFamily="34" charset="0"/>
              </a:rPr>
              <a:t>Production</a:t>
            </a:r>
            <a:r>
              <a:rPr lang="de-CH" sz="2000" dirty="0">
                <a:latin typeface="Arimo" panose="020B0604020202020204" pitchFamily="34" charset="0"/>
                <a:ea typeface="Arimo" panose="020B0604020202020204" pitchFamily="34" charset="0"/>
                <a:cs typeface="Arimo" panose="020B0604020202020204" pitchFamily="34" charset="0"/>
              </a:rPr>
              <a:t>: 3D-Printing</a:t>
            </a:r>
          </a:p>
          <a:p>
            <a:r>
              <a:rPr lang="de-CH" sz="2000" dirty="0">
                <a:latin typeface="Arimo" panose="020B0604020202020204" pitchFamily="34" charset="0"/>
                <a:ea typeface="Arimo" panose="020B0604020202020204" pitchFamily="34" charset="0"/>
                <a:cs typeface="Arimo" panose="020B0604020202020204" pitchFamily="34" charset="0"/>
              </a:rPr>
              <a:t>Services: </a:t>
            </a:r>
            <a:r>
              <a:rPr lang="de-CH" sz="2000" dirty="0" err="1">
                <a:latin typeface="Arimo" panose="020B0604020202020204" pitchFamily="34" charset="0"/>
                <a:ea typeface="Arimo" panose="020B0604020202020204" pitchFamily="34" charset="0"/>
                <a:cs typeface="Arimo" panose="020B0604020202020204" pitchFamily="34" charset="0"/>
              </a:rPr>
              <a:t>artificial</a:t>
            </a:r>
            <a:r>
              <a:rPr lang="de-CH" sz="2000" dirty="0">
                <a:latin typeface="Arimo" panose="020B0604020202020204" pitchFamily="34" charset="0"/>
                <a:ea typeface="Arimo" panose="020B0604020202020204" pitchFamily="34" charset="0"/>
                <a:cs typeface="Arimo" panose="020B0604020202020204" pitchFamily="34" charset="0"/>
              </a:rPr>
              <a:t> </a:t>
            </a:r>
            <a:r>
              <a:rPr lang="de-CH" sz="2000" dirty="0" err="1">
                <a:latin typeface="Arimo" panose="020B0604020202020204" pitchFamily="34" charset="0"/>
                <a:ea typeface="Arimo" panose="020B0604020202020204" pitchFamily="34" charset="0"/>
                <a:cs typeface="Arimo" panose="020B0604020202020204" pitchFamily="34" charset="0"/>
              </a:rPr>
              <a:t>intelligence</a:t>
            </a:r>
            <a:endParaRPr lang="de-CH" sz="2000" dirty="0">
              <a:latin typeface="Arimo" panose="020B0604020202020204" pitchFamily="34" charset="0"/>
              <a:ea typeface="Arimo" panose="020B0604020202020204" pitchFamily="34" charset="0"/>
              <a:cs typeface="Arimo" panose="020B0604020202020204" pitchFamily="34" charset="0"/>
            </a:endParaRPr>
          </a:p>
          <a:p>
            <a:r>
              <a:rPr lang="de-CH" sz="2000" dirty="0">
                <a:latin typeface="Arimo" panose="020B0604020202020204" pitchFamily="34" charset="0"/>
                <a:ea typeface="Arimo" panose="020B0604020202020204" pitchFamily="34" charset="0"/>
                <a:cs typeface="Arimo" panose="020B0604020202020204" pitchFamily="34" charset="0"/>
              </a:rPr>
              <a:t>Finance: smart </a:t>
            </a:r>
            <a:r>
              <a:rPr lang="de-CH" sz="2000" dirty="0" err="1">
                <a:latin typeface="Arimo" panose="020B0604020202020204" pitchFamily="34" charset="0"/>
                <a:ea typeface="Arimo" panose="020B0604020202020204" pitchFamily="34" charset="0"/>
                <a:cs typeface="Arimo" panose="020B0604020202020204" pitchFamily="34" charset="0"/>
              </a:rPr>
              <a:t>contracts</a:t>
            </a:r>
            <a:endParaRPr lang="de-CH" sz="2000" dirty="0">
              <a:latin typeface="Arimo" panose="020B0604020202020204" pitchFamily="34" charset="0"/>
              <a:ea typeface="Arimo" panose="020B0604020202020204" pitchFamily="34" charset="0"/>
              <a:cs typeface="Arimo" panose="020B0604020202020204" pitchFamily="34" charset="0"/>
            </a:endParaRPr>
          </a:p>
          <a:p>
            <a:pPr marL="0" indent="0">
              <a:buNone/>
            </a:pPr>
            <a:endParaRPr lang="de-CH" sz="2000" dirty="0">
              <a:latin typeface="Arimo" panose="020B0604020202020204" pitchFamily="34" charset="0"/>
              <a:ea typeface="Arimo" panose="020B0604020202020204" pitchFamily="34" charset="0"/>
              <a:cs typeface="Arimo" panose="020B0604020202020204" pitchFamily="34" charset="0"/>
            </a:endParaRPr>
          </a:p>
          <a:p>
            <a:pPr marL="0" indent="0">
              <a:buNone/>
            </a:pPr>
            <a:r>
              <a:rPr lang="de-CH" sz="2000" dirty="0" err="1"/>
              <a:t>What</a:t>
            </a:r>
            <a:r>
              <a:rPr lang="de-CH" sz="2000" dirty="0"/>
              <a:t> </a:t>
            </a:r>
            <a:r>
              <a:rPr lang="de-CH" sz="2000" dirty="0" err="1"/>
              <a:t>would</a:t>
            </a:r>
            <a:r>
              <a:rPr lang="de-CH" sz="2000" dirty="0"/>
              <a:t> a </a:t>
            </a:r>
            <a:r>
              <a:rPr lang="de-CH" sz="2000" dirty="0" err="1"/>
              <a:t>world</a:t>
            </a:r>
            <a:r>
              <a:rPr lang="de-CH" sz="2000" dirty="0"/>
              <a:t> </a:t>
            </a:r>
            <a:r>
              <a:rPr lang="de-CH" sz="2000" dirty="0" err="1"/>
              <a:t>with</a:t>
            </a:r>
            <a:r>
              <a:rPr lang="de-CH" sz="2000" dirty="0"/>
              <a:t> </a:t>
            </a:r>
            <a:r>
              <a:rPr lang="de-CH" sz="2000" dirty="0" err="1"/>
              <a:t>food</a:t>
            </a:r>
            <a:r>
              <a:rPr lang="de-CH" sz="2000" dirty="0"/>
              <a:t> </a:t>
            </a:r>
            <a:r>
              <a:rPr lang="de-CH" sz="2000" dirty="0" err="1"/>
              <a:t>replicators</a:t>
            </a:r>
            <a:r>
              <a:rPr lang="de-CH" sz="2000" dirty="0"/>
              <a:t> </a:t>
            </a:r>
            <a:r>
              <a:rPr lang="de-CH" sz="2000" dirty="0" err="1"/>
              <a:t>look</a:t>
            </a:r>
            <a:r>
              <a:rPr lang="de-CH" sz="2000" dirty="0"/>
              <a:t> like?</a:t>
            </a:r>
          </a:p>
          <a:p>
            <a:pPr marL="0" indent="0">
              <a:buNone/>
            </a:pPr>
            <a:endParaRPr lang="de-CH" sz="2000" dirty="0">
              <a:latin typeface="Arimo" panose="020B0604020202020204" pitchFamily="34" charset="0"/>
              <a:ea typeface="Arimo" panose="020B0604020202020204" pitchFamily="34" charset="0"/>
              <a:cs typeface="Arimo" panose="020B0604020202020204" pitchFamily="34" charset="0"/>
            </a:endParaRPr>
          </a:p>
        </p:txBody>
      </p:sp>
      <p:sp>
        <p:nvSpPr>
          <p:cNvPr id="3" name="Titel 2"/>
          <p:cNvSpPr>
            <a:spLocks noGrp="1"/>
          </p:cNvSpPr>
          <p:nvPr>
            <p:ph type="title"/>
          </p:nvPr>
        </p:nvSpPr>
        <p:spPr/>
        <p:txBody>
          <a:bodyPr/>
          <a:lstStyle/>
          <a:p>
            <a:r>
              <a:rPr lang="de-CH" dirty="0"/>
              <a:t>ZERO MARGINAL COST SOCIETY</a:t>
            </a:r>
            <a:endParaRPr lang="en-US" dirty="0"/>
          </a:p>
        </p:txBody>
      </p:sp>
      <p:pic>
        <p:nvPicPr>
          <p:cNvPr id="1032" name="Picture 8" descr="Image result for star trek food replica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6160" y="4476750"/>
            <a:ext cx="523875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jeremy rifk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0787" y="4476750"/>
            <a:ext cx="3751466" cy="238125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automation">
            <a:extLst>
              <a:ext uri="{FF2B5EF4-FFF2-40B4-BE49-F238E27FC236}">
                <a16:creationId xmlns:a16="http://schemas.microsoft.com/office/drawing/2014/main" id="{5EDAC02E-BC0E-4682-BA13-152B9D93DBD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1701" y="4476750"/>
            <a:ext cx="4238581" cy="2384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807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143338" y="1143000"/>
            <a:ext cx="11497277" cy="3333750"/>
          </a:xfrm>
        </p:spPr>
        <p:txBody>
          <a:bodyPr>
            <a:normAutofit/>
          </a:bodyPr>
          <a:lstStyle/>
          <a:p>
            <a:pPr marL="457200" indent="-457200">
              <a:buAutoNum type="arabicPeriod"/>
            </a:pPr>
            <a:r>
              <a:rPr lang="de-CH" sz="2400" dirty="0">
                <a:latin typeface="Arimo" panose="020B0604020202020204" pitchFamily="34" charset="0"/>
                <a:ea typeface="Arimo" panose="020B0604020202020204" pitchFamily="34" charset="0"/>
                <a:cs typeface="Arimo" panose="020B0604020202020204" pitchFamily="34" charset="0"/>
              </a:rPr>
              <a:t>The </a:t>
            </a:r>
            <a:r>
              <a:rPr lang="de-CH" sz="2400" dirty="0" err="1">
                <a:latin typeface="Arimo" panose="020B0604020202020204" pitchFamily="34" charset="0"/>
                <a:ea typeface="Arimo" panose="020B0604020202020204" pitchFamily="34" charset="0"/>
                <a:cs typeface="Arimo" panose="020B0604020202020204" pitchFamily="34" charset="0"/>
              </a:rPr>
              <a:t>winner</a:t>
            </a:r>
            <a:r>
              <a:rPr lang="de-CH" sz="2400" dirty="0">
                <a:latin typeface="Arimo" panose="020B0604020202020204" pitchFamily="34" charset="0"/>
                <a:ea typeface="Arimo" panose="020B0604020202020204" pitchFamily="34" charset="0"/>
                <a:cs typeface="Arimo" panose="020B0604020202020204" pitchFamily="34" charset="0"/>
              </a:rPr>
              <a:t> </a:t>
            </a:r>
            <a:r>
              <a:rPr lang="de-CH" sz="2400" dirty="0" err="1">
                <a:latin typeface="Arimo" panose="020B0604020202020204" pitchFamily="34" charset="0"/>
                <a:ea typeface="Arimo" panose="020B0604020202020204" pitchFamily="34" charset="0"/>
                <a:cs typeface="Arimo" panose="020B0604020202020204" pitchFamily="34" charset="0"/>
              </a:rPr>
              <a:t>takes</a:t>
            </a:r>
            <a:r>
              <a:rPr lang="de-CH" sz="2400" dirty="0">
                <a:latin typeface="Arimo" panose="020B0604020202020204" pitchFamily="34" charset="0"/>
                <a:ea typeface="Arimo" panose="020B0604020202020204" pitchFamily="34" charset="0"/>
                <a:cs typeface="Arimo" panose="020B0604020202020204" pitchFamily="34" charset="0"/>
              </a:rPr>
              <a:t> </a:t>
            </a:r>
            <a:r>
              <a:rPr lang="de-CH" sz="2400" dirty="0" err="1">
                <a:latin typeface="Arimo" panose="020B0604020202020204" pitchFamily="34" charset="0"/>
                <a:ea typeface="Arimo" panose="020B0604020202020204" pitchFamily="34" charset="0"/>
                <a:cs typeface="Arimo" panose="020B0604020202020204" pitchFamily="34" charset="0"/>
              </a:rPr>
              <a:t>it</a:t>
            </a:r>
            <a:r>
              <a:rPr lang="de-CH" sz="2400" dirty="0">
                <a:latin typeface="Arimo" panose="020B0604020202020204" pitchFamily="34" charset="0"/>
                <a:ea typeface="Arimo" panose="020B0604020202020204" pitchFamily="34" charset="0"/>
                <a:cs typeface="Arimo" panose="020B0604020202020204" pitchFamily="34" charset="0"/>
              </a:rPr>
              <a:t> all!</a:t>
            </a:r>
            <a:br>
              <a:rPr lang="de-CH" sz="2400" dirty="0">
                <a:latin typeface="Arimo" panose="020B0604020202020204" pitchFamily="34" charset="0"/>
                <a:ea typeface="Arimo" panose="020B0604020202020204" pitchFamily="34" charset="0"/>
                <a:cs typeface="Arimo" panose="020B0604020202020204" pitchFamily="34" charset="0"/>
              </a:rPr>
            </a:br>
            <a:r>
              <a:rPr lang="de-CH" sz="2400" dirty="0" err="1"/>
              <a:t>One</a:t>
            </a:r>
            <a:r>
              <a:rPr lang="de-CH" sz="2400" dirty="0"/>
              <a:t> </a:t>
            </a:r>
            <a:r>
              <a:rPr lang="de-CH" sz="2400" dirty="0" err="1"/>
              <a:t>search</a:t>
            </a:r>
            <a:r>
              <a:rPr lang="de-CH" sz="2400" dirty="0"/>
              <a:t> </a:t>
            </a:r>
            <a:r>
              <a:rPr lang="de-CH" sz="2400" dirty="0" err="1"/>
              <a:t>engine</a:t>
            </a:r>
            <a:r>
              <a:rPr lang="de-CH" sz="2400" dirty="0"/>
              <a:t>, </a:t>
            </a:r>
            <a:r>
              <a:rPr lang="de-CH" sz="2400" dirty="0" err="1"/>
              <a:t>one</a:t>
            </a:r>
            <a:r>
              <a:rPr lang="de-CH" sz="2400" dirty="0"/>
              <a:t> social </a:t>
            </a:r>
            <a:r>
              <a:rPr lang="de-CH" sz="2400" dirty="0" err="1"/>
              <a:t>network</a:t>
            </a:r>
            <a:r>
              <a:rPr lang="de-CH" sz="2400" dirty="0"/>
              <a:t>, </a:t>
            </a:r>
            <a:r>
              <a:rPr lang="de-CH" sz="2400" dirty="0" err="1"/>
              <a:t>one</a:t>
            </a:r>
            <a:r>
              <a:rPr lang="de-CH" sz="2400" dirty="0"/>
              <a:t> </a:t>
            </a:r>
            <a:r>
              <a:rPr lang="de-CH" sz="2400" dirty="0" err="1"/>
              <a:t>messenger</a:t>
            </a:r>
            <a:r>
              <a:rPr lang="de-CH" sz="2400" dirty="0"/>
              <a:t>, etc.</a:t>
            </a:r>
          </a:p>
          <a:p>
            <a:pPr marL="457200" indent="-457200">
              <a:buAutoNum type="arabicPeriod"/>
            </a:pPr>
            <a:r>
              <a:rPr lang="de-CH" sz="2400" dirty="0"/>
              <a:t>David </a:t>
            </a:r>
            <a:r>
              <a:rPr lang="de-CH" sz="2400" dirty="0" err="1"/>
              <a:t>beats</a:t>
            </a:r>
            <a:r>
              <a:rPr lang="de-CH" sz="2400" dirty="0"/>
              <a:t> Goliath!</a:t>
            </a:r>
            <a:br>
              <a:rPr lang="de-CH" sz="2400" dirty="0"/>
            </a:br>
            <a:r>
              <a:rPr lang="de-CH" sz="2400" dirty="0"/>
              <a:t>Small and agile </a:t>
            </a:r>
            <a:r>
              <a:rPr lang="de-CH" sz="2400" dirty="0" err="1"/>
              <a:t>beats</a:t>
            </a:r>
            <a:r>
              <a:rPr lang="de-CH" sz="2400" dirty="0"/>
              <a:t> large and </a:t>
            </a:r>
            <a:r>
              <a:rPr lang="de-CH" sz="2400" dirty="0" err="1"/>
              <a:t>centralized</a:t>
            </a:r>
            <a:r>
              <a:rPr lang="de-CH" sz="2400" dirty="0"/>
              <a:t>. </a:t>
            </a:r>
            <a:r>
              <a:rPr lang="de-CH" sz="2400" dirty="0" err="1"/>
              <a:t>Bottom-up</a:t>
            </a:r>
            <a:r>
              <a:rPr lang="de-CH" sz="2400" dirty="0"/>
              <a:t> </a:t>
            </a:r>
            <a:r>
              <a:rPr lang="de-CH" sz="2400" dirty="0" err="1"/>
              <a:t>beats</a:t>
            </a:r>
            <a:r>
              <a:rPr lang="de-CH" sz="2400" dirty="0"/>
              <a:t> top-down.</a:t>
            </a:r>
          </a:p>
          <a:p>
            <a:pPr marL="457200" indent="-457200">
              <a:buAutoNum type="arabicPeriod"/>
            </a:pPr>
            <a:r>
              <a:rPr lang="de-CH" sz="2400" dirty="0"/>
              <a:t>Clustering, just like in traditional </a:t>
            </a:r>
            <a:r>
              <a:rPr lang="de-CH" sz="2400" dirty="0" err="1"/>
              <a:t>industries</a:t>
            </a:r>
            <a:r>
              <a:rPr lang="de-CH" sz="2400" dirty="0"/>
              <a:t>.</a:t>
            </a:r>
            <a:br>
              <a:rPr lang="de-CH" sz="2400" dirty="0"/>
            </a:br>
            <a:r>
              <a:rPr lang="de-CH" sz="2400" dirty="0"/>
              <a:t>Film in Hollywood, Internet in Silicon Valley, </a:t>
            </a:r>
            <a:r>
              <a:rPr lang="de-CH" sz="2400" dirty="0" err="1"/>
              <a:t>pharma</a:t>
            </a:r>
            <a:r>
              <a:rPr lang="de-CH" sz="2400" dirty="0"/>
              <a:t> in Basel, etc.</a:t>
            </a:r>
          </a:p>
        </p:txBody>
      </p:sp>
      <p:sp>
        <p:nvSpPr>
          <p:cNvPr id="3" name="Titel 2"/>
          <p:cNvSpPr>
            <a:spLocks noGrp="1"/>
          </p:cNvSpPr>
          <p:nvPr>
            <p:ph type="title"/>
          </p:nvPr>
        </p:nvSpPr>
        <p:spPr/>
        <p:txBody>
          <a:bodyPr/>
          <a:lstStyle/>
          <a:p>
            <a:r>
              <a:rPr lang="de-CH" dirty="0"/>
              <a:t>THE LAWS OF THE DIGITAL AGE</a:t>
            </a:r>
            <a:endParaRPr lang="en-US" dirty="0"/>
          </a:p>
        </p:txBody>
      </p:sp>
      <p:pic>
        <p:nvPicPr>
          <p:cNvPr id="4098" name="Picture 2" descr="Image result for MANI MATTER">
            <a:extLst>
              <a:ext uri="{FF2B5EF4-FFF2-40B4-BE49-F238E27FC236}">
                <a16:creationId xmlns:a16="http://schemas.microsoft.com/office/drawing/2014/main" id="{E16FAF2C-2C57-421C-B2B7-8AC2F0E562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19" y="4443834"/>
            <a:ext cx="3810564" cy="225320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markus persson">
            <a:extLst>
              <a:ext uri="{FF2B5EF4-FFF2-40B4-BE49-F238E27FC236}">
                <a16:creationId xmlns:a16="http://schemas.microsoft.com/office/drawing/2014/main" id="{48EC6674-B372-41F2-881F-CE674FA4FD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8254" y="4443834"/>
            <a:ext cx="4506406" cy="225320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whatsapp founders">
            <a:extLst>
              <a:ext uri="{FF2B5EF4-FFF2-40B4-BE49-F238E27FC236}">
                <a16:creationId xmlns:a16="http://schemas.microsoft.com/office/drawing/2014/main" id="{3141FA2A-1D0E-4844-A883-BAA381ACE4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0569" y="4443833"/>
            <a:ext cx="3755338" cy="2253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277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p:nvPr/>
        </p:nvSpPr>
        <p:spPr>
          <a:xfrm>
            <a:off x="0" y="-1"/>
            <a:ext cx="12504712" cy="6924717"/>
          </a:xfrm>
          <a:prstGeom prst="rect">
            <a:avLst/>
          </a:prstGeom>
          <a:solidFill>
            <a:srgbClr val="64918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Grafik 4"/>
          <p:cNvPicPr>
            <a:picLocks noChangeAspect="1"/>
          </p:cNvPicPr>
          <p:nvPr/>
        </p:nvPicPr>
        <p:blipFill>
          <a:blip r:embed="rId2"/>
          <a:stretch>
            <a:fillRect/>
          </a:stretch>
        </p:blipFill>
        <p:spPr>
          <a:xfrm>
            <a:off x="551384" y="0"/>
            <a:ext cx="11089232" cy="6924717"/>
          </a:xfrm>
          <a:prstGeom prst="rect">
            <a:avLst/>
          </a:prstGeom>
        </p:spPr>
      </p:pic>
      <p:pic>
        <p:nvPicPr>
          <p:cNvPr id="8" name="Grafik 3">
            <a:extLst>
              <a:ext uri="{FF2B5EF4-FFF2-40B4-BE49-F238E27FC236}">
                <a16:creationId xmlns:a16="http://schemas.microsoft.com/office/drawing/2014/main" id="{A47CCF3A-AA6A-4B43-ADF8-3B679526C469}"/>
              </a:ext>
            </a:extLst>
          </p:cNvPr>
          <p:cNvPicPr>
            <a:picLocks noChangeAspect="1"/>
          </p:cNvPicPr>
          <p:nvPr/>
        </p:nvPicPr>
        <p:blipFill>
          <a:blip r:embed="rId3"/>
          <a:stretch>
            <a:fillRect/>
          </a:stretch>
        </p:blipFill>
        <p:spPr>
          <a:xfrm>
            <a:off x="119336" y="2564904"/>
            <a:ext cx="3862721" cy="5079507"/>
          </a:xfrm>
          <a:prstGeom prst="rect">
            <a:avLst/>
          </a:prstGeom>
        </p:spPr>
      </p:pic>
    </p:spTree>
    <p:extLst>
      <p:ext uri="{BB962C8B-B14F-4D97-AF65-F5344CB8AC3E}">
        <p14:creationId xmlns:p14="http://schemas.microsoft.com/office/powerpoint/2010/main" val="332085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191344" y="116938"/>
            <a:ext cx="8280920" cy="1143000"/>
          </a:xfrm>
        </p:spPr>
        <p:txBody>
          <a:bodyPr/>
          <a:lstStyle/>
          <a:p>
            <a:r>
              <a:rPr lang="de-CH" dirty="0"/>
              <a:t>RISK: RISK-AVERSION</a:t>
            </a:r>
            <a:endParaRPr lang="en-US" dirty="0"/>
          </a:p>
        </p:txBody>
      </p:sp>
      <p:sp>
        <p:nvSpPr>
          <p:cNvPr id="5" name="Textfeld 4"/>
          <p:cNvSpPr txBox="1"/>
          <p:nvPr/>
        </p:nvSpPr>
        <p:spPr>
          <a:xfrm>
            <a:off x="372070" y="5589240"/>
            <a:ext cx="11340554" cy="923330"/>
          </a:xfrm>
          <a:prstGeom prst="rect">
            <a:avLst/>
          </a:prstGeom>
          <a:noFill/>
        </p:spPr>
        <p:txBody>
          <a:bodyPr wrap="square" rtlCol="0">
            <a:spAutoFit/>
          </a:bodyPr>
          <a:lstStyle/>
          <a:p>
            <a:r>
              <a:rPr lang="de-CH" dirty="0">
                <a:solidFill>
                  <a:schemeClr val="tx2">
                    <a:lumMod val="50000"/>
                  </a:schemeClr>
                </a:solidFill>
                <a:latin typeface="Arimo" panose="020B0604020202020204" pitchFamily="34" charset="0"/>
                <a:ea typeface="Arimo" panose="020B0604020202020204" pitchFamily="34" charset="0"/>
                <a:cs typeface="Arimo" panose="020B0604020202020204" pitchFamily="34" charset="0"/>
              </a:rPr>
              <a:t>«Compliance </a:t>
            </a:r>
            <a:r>
              <a:rPr lang="de-CH" dirty="0" err="1">
                <a:solidFill>
                  <a:schemeClr val="tx2">
                    <a:lumMod val="50000"/>
                  </a:schemeClr>
                </a:solidFill>
                <a:latin typeface="Arimo" panose="020B0604020202020204" pitchFamily="34" charset="0"/>
                <a:ea typeface="Arimo" panose="020B0604020202020204" pitchFamily="34" charset="0"/>
                <a:cs typeface="Arimo" panose="020B0604020202020204" pitchFamily="34" charset="0"/>
              </a:rPr>
              <a:t>is</a:t>
            </a:r>
            <a:r>
              <a:rPr lang="de-CH" dirty="0">
                <a:solidFill>
                  <a:schemeClr val="tx2">
                    <a:lumMod val="50000"/>
                  </a:schemeClr>
                </a:solidFill>
                <a:latin typeface="Arimo" panose="020B0604020202020204" pitchFamily="34" charset="0"/>
                <a:ea typeface="Arimo" panose="020B0604020202020204" pitchFamily="34" charset="0"/>
                <a:cs typeface="Arimo" panose="020B0604020202020204" pitchFamily="34" charset="0"/>
              </a:rPr>
              <a:t> not a </a:t>
            </a:r>
            <a:r>
              <a:rPr lang="de-CH" dirty="0" err="1">
                <a:solidFill>
                  <a:schemeClr val="tx2">
                    <a:lumMod val="50000"/>
                  </a:schemeClr>
                </a:solidFill>
                <a:latin typeface="Arimo" panose="020B0604020202020204" pitchFamily="34" charset="0"/>
                <a:ea typeface="Arimo" panose="020B0604020202020204" pitchFamily="34" charset="0"/>
                <a:cs typeface="Arimo" panose="020B0604020202020204" pitchFamily="34" charset="0"/>
              </a:rPr>
              <a:t>product</a:t>
            </a:r>
            <a:r>
              <a:rPr lang="de-CH" dirty="0">
                <a:solidFill>
                  <a:schemeClr val="tx2">
                    <a:lumMod val="50000"/>
                  </a:schemeClr>
                </a:solidFill>
                <a:latin typeface="Arimo" panose="020B0604020202020204" pitchFamily="34" charset="0"/>
                <a:ea typeface="Arimo" panose="020B0604020202020204" pitchFamily="34" charset="0"/>
                <a:cs typeface="Arimo" panose="020B0604020202020204" pitchFamily="34" charset="0"/>
              </a:rPr>
              <a:t>.» - Daniel </a:t>
            </a:r>
            <a:r>
              <a:rPr lang="de-CH" dirty="0" err="1">
                <a:solidFill>
                  <a:schemeClr val="tx2">
                    <a:lumMod val="50000"/>
                  </a:schemeClr>
                </a:solidFill>
                <a:latin typeface="Arimo" panose="020B0604020202020204" pitchFamily="34" charset="0"/>
                <a:ea typeface="Arimo" panose="020B0604020202020204" pitchFamily="34" charset="0"/>
                <a:cs typeface="Arimo" panose="020B0604020202020204" pitchFamily="34" charset="0"/>
              </a:rPr>
              <a:t>Aegerter</a:t>
            </a:r>
            <a:r>
              <a:rPr lang="de-CH" dirty="0">
                <a:solidFill>
                  <a:schemeClr val="tx2">
                    <a:lumMod val="50000"/>
                  </a:schemeClr>
                </a:solidFill>
                <a:latin typeface="Arimo" panose="020B0604020202020204" pitchFamily="34" charset="0"/>
                <a:ea typeface="Arimo" panose="020B0604020202020204" pitchFamily="34" charset="0"/>
                <a:cs typeface="Arimo" panose="020B0604020202020204" pitchFamily="34" charset="0"/>
              </a:rPr>
              <a:t>, Fintech-Investor</a:t>
            </a:r>
          </a:p>
          <a:p>
            <a:r>
              <a:rPr lang="de-CH" dirty="0">
                <a:solidFill>
                  <a:schemeClr val="tx2">
                    <a:lumMod val="50000"/>
                  </a:schemeClr>
                </a:solidFill>
                <a:latin typeface="Arimo" panose="020B0604020202020204" pitchFamily="34" charset="0"/>
                <a:ea typeface="Arimo" panose="020B0604020202020204" pitchFamily="34" charset="0"/>
                <a:cs typeface="Arimo" panose="020B0604020202020204" pitchFamily="34" charset="0"/>
              </a:rPr>
              <a:t>«Die grösste Sorge bereitet mir, dass wir als Gesellschaft keine Risiken mehr eingehen. Darunter leidet unsere Wirtschaft und unsere Bildung. Angst tötet die besten Ideen.» - Patrick Aebischer, EPFL</a:t>
            </a:r>
          </a:p>
        </p:txBody>
      </p:sp>
      <p:pic>
        <p:nvPicPr>
          <p:cNvPr id="6" name="Picture 2" descr="http://www.highlandsgroup.net/upload/33654134969196a601dcf4044301354_47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2264" y="1628800"/>
            <a:ext cx="2664296" cy="381186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FF56D54-5641-43AB-BDB4-C52B2565E2C7}"/>
              </a:ext>
            </a:extLst>
          </p:cNvPr>
          <p:cNvPicPr>
            <a:picLocks noChangeAspect="1"/>
          </p:cNvPicPr>
          <p:nvPr/>
        </p:nvPicPr>
        <p:blipFill>
          <a:blip r:embed="rId3"/>
          <a:stretch>
            <a:fillRect/>
          </a:stretch>
        </p:blipFill>
        <p:spPr>
          <a:xfrm>
            <a:off x="191344" y="1124744"/>
            <a:ext cx="7762875" cy="4362450"/>
          </a:xfrm>
          <a:prstGeom prst="rect">
            <a:avLst/>
          </a:prstGeom>
        </p:spPr>
      </p:pic>
    </p:spTree>
    <p:extLst>
      <p:ext uri="{BB962C8B-B14F-4D97-AF65-F5344CB8AC3E}">
        <p14:creationId xmlns:p14="http://schemas.microsoft.com/office/powerpoint/2010/main" val="3248721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241AD6-5A0B-47AD-9F26-07182D080929}"/>
              </a:ext>
            </a:extLst>
          </p:cNvPr>
          <p:cNvSpPr>
            <a:spLocks noGrp="1"/>
          </p:cNvSpPr>
          <p:nvPr>
            <p:ph idx="1"/>
          </p:nvPr>
        </p:nvSpPr>
        <p:spPr>
          <a:xfrm>
            <a:off x="595808" y="4365104"/>
            <a:ext cx="10972800" cy="2160240"/>
          </a:xfrm>
        </p:spPr>
        <p:txBody>
          <a:bodyPr>
            <a:normAutofit fontScale="62500" lnSpcReduction="20000"/>
          </a:bodyPr>
          <a:lstStyle/>
          <a:p>
            <a:pPr marL="0" indent="0">
              <a:buNone/>
            </a:pPr>
            <a:r>
              <a:rPr lang="en-US" dirty="0"/>
              <a:t>In their video “How is the financial system safer, simpler and fairer than before?”, the FSB (a G20 organization) claims to have made the global financial system safer, simpler and fairer by introducing more centralized control.</a:t>
            </a:r>
          </a:p>
          <a:p>
            <a:pPr marL="0" indent="0">
              <a:buNone/>
            </a:pPr>
            <a:endParaRPr lang="en-US" dirty="0"/>
          </a:p>
          <a:p>
            <a:pPr marL="0" indent="0">
              <a:buNone/>
            </a:pPr>
            <a:r>
              <a:rPr lang="en-US" dirty="0"/>
              <a:t>As a computer scientist, I see a big single point of failure!</a:t>
            </a:r>
          </a:p>
          <a:p>
            <a:pPr marL="0" indent="0">
              <a:buNone/>
            </a:pPr>
            <a:endParaRPr lang="en-US" dirty="0"/>
          </a:p>
          <a:p>
            <a:pPr marL="0" indent="0">
              <a:buNone/>
            </a:pPr>
            <a:r>
              <a:rPr lang="en-US" dirty="0"/>
              <a:t>(John Cochrane shares my opinion: </a:t>
            </a:r>
            <a:r>
              <a:rPr lang="en-US" dirty="0">
                <a:hlinkClick r:id="rId2"/>
              </a:rPr>
              <a:t>http://johnhcochrane.blogspot.ch/2017/07/pollyanna.html</a:t>
            </a:r>
            <a:r>
              <a:rPr lang="en-US" dirty="0"/>
              <a:t> )</a:t>
            </a:r>
          </a:p>
        </p:txBody>
      </p:sp>
      <p:sp>
        <p:nvSpPr>
          <p:cNvPr id="3" name="Title 2">
            <a:extLst>
              <a:ext uri="{FF2B5EF4-FFF2-40B4-BE49-F238E27FC236}">
                <a16:creationId xmlns:a16="http://schemas.microsoft.com/office/drawing/2014/main" id="{82ECBFEB-F9D0-4852-A259-51958EE843E8}"/>
              </a:ext>
            </a:extLst>
          </p:cNvPr>
          <p:cNvSpPr>
            <a:spLocks noGrp="1"/>
          </p:cNvSpPr>
          <p:nvPr>
            <p:ph type="title"/>
          </p:nvPr>
        </p:nvSpPr>
        <p:spPr>
          <a:xfrm>
            <a:off x="143339" y="0"/>
            <a:ext cx="11425269" cy="1143000"/>
          </a:xfrm>
        </p:spPr>
        <p:txBody>
          <a:bodyPr/>
          <a:lstStyle/>
          <a:p>
            <a:r>
              <a:rPr lang="en-US" dirty="0"/>
              <a:t>TODAY’S FINANCIAL SYSTEM</a:t>
            </a:r>
            <a:br>
              <a:rPr lang="en-US" dirty="0"/>
            </a:br>
            <a:r>
              <a:rPr lang="en-US" dirty="0"/>
              <a:t>(ACCORDING TO THE G20)</a:t>
            </a:r>
          </a:p>
        </p:txBody>
      </p:sp>
      <p:pic>
        <p:nvPicPr>
          <p:cNvPr id="5" name="Picture 4">
            <a:extLst>
              <a:ext uri="{FF2B5EF4-FFF2-40B4-BE49-F238E27FC236}">
                <a16:creationId xmlns:a16="http://schemas.microsoft.com/office/drawing/2014/main" id="{291641EE-11E3-40AC-AE39-72420BC06F40}"/>
              </a:ext>
            </a:extLst>
          </p:cNvPr>
          <p:cNvPicPr>
            <a:picLocks noChangeAspect="1"/>
          </p:cNvPicPr>
          <p:nvPr/>
        </p:nvPicPr>
        <p:blipFill>
          <a:blip r:embed="rId3"/>
          <a:stretch>
            <a:fillRect/>
          </a:stretch>
        </p:blipFill>
        <p:spPr>
          <a:xfrm>
            <a:off x="599389" y="1628800"/>
            <a:ext cx="5256584" cy="2625067"/>
          </a:xfrm>
          <a:prstGeom prst="rect">
            <a:avLst/>
          </a:prstGeom>
        </p:spPr>
      </p:pic>
      <p:pic>
        <p:nvPicPr>
          <p:cNvPr id="6" name="Picture 5">
            <a:extLst>
              <a:ext uri="{FF2B5EF4-FFF2-40B4-BE49-F238E27FC236}">
                <a16:creationId xmlns:a16="http://schemas.microsoft.com/office/drawing/2014/main" id="{CA1B2250-2ED2-4106-873A-4B3DC88534DB}"/>
              </a:ext>
            </a:extLst>
          </p:cNvPr>
          <p:cNvPicPr>
            <a:picLocks noChangeAspect="1"/>
          </p:cNvPicPr>
          <p:nvPr/>
        </p:nvPicPr>
        <p:blipFill>
          <a:blip r:embed="rId4"/>
          <a:stretch>
            <a:fillRect/>
          </a:stretch>
        </p:blipFill>
        <p:spPr>
          <a:xfrm>
            <a:off x="6082208" y="1617108"/>
            <a:ext cx="5303236" cy="2648450"/>
          </a:xfrm>
          <a:prstGeom prst="rect">
            <a:avLst/>
          </a:prstGeom>
        </p:spPr>
      </p:pic>
      <p:sp>
        <p:nvSpPr>
          <p:cNvPr id="8" name="TextBox 7">
            <a:extLst>
              <a:ext uri="{FF2B5EF4-FFF2-40B4-BE49-F238E27FC236}">
                <a16:creationId xmlns:a16="http://schemas.microsoft.com/office/drawing/2014/main" id="{D01204B9-BCE5-4B74-8D92-8ACE0CF75856}"/>
              </a:ext>
            </a:extLst>
          </p:cNvPr>
          <p:cNvSpPr txBox="1"/>
          <p:nvPr/>
        </p:nvSpPr>
        <p:spPr>
          <a:xfrm>
            <a:off x="582116" y="1247776"/>
            <a:ext cx="5040560" cy="369332"/>
          </a:xfrm>
          <a:prstGeom prst="rect">
            <a:avLst/>
          </a:prstGeom>
          <a:noFill/>
        </p:spPr>
        <p:txBody>
          <a:bodyPr wrap="square" rtlCol="0">
            <a:spAutoFit/>
          </a:bodyPr>
          <a:lstStyle/>
          <a:p>
            <a:r>
              <a:rPr lang="en-US" dirty="0">
                <a:latin typeface="Arimo" panose="020B0604020202020204" pitchFamily="34" charset="0"/>
                <a:ea typeface="Arimo" panose="020B0604020202020204" pitchFamily="34" charset="0"/>
                <a:cs typeface="Arimo" panose="020B0604020202020204" pitchFamily="34" charset="0"/>
              </a:rPr>
              <a:t>Before…</a:t>
            </a:r>
          </a:p>
        </p:txBody>
      </p:sp>
      <p:sp>
        <p:nvSpPr>
          <p:cNvPr id="9" name="TextBox 8">
            <a:extLst>
              <a:ext uri="{FF2B5EF4-FFF2-40B4-BE49-F238E27FC236}">
                <a16:creationId xmlns:a16="http://schemas.microsoft.com/office/drawing/2014/main" id="{7F74D120-B620-4335-B369-1F445BDAA0F8}"/>
              </a:ext>
            </a:extLst>
          </p:cNvPr>
          <p:cNvSpPr txBox="1"/>
          <p:nvPr/>
        </p:nvSpPr>
        <p:spPr>
          <a:xfrm>
            <a:off x="6073204" y="1259468"/>
            <a:ext cx="5040560" cy="369332"/>
          </a:xfrm>
          <a:prstGeom prst="rect">
            <a:avLst/>
          </a:prstGeom>
          <a:noFill/>
        </p:spPr>
        <p:txBody>
          <a:bodyPr wrap="square" rtlCol="0">
            <a:spAutoFit/>
          </a:bodyPr>
          <a:lstStyle/>
          <a:p>
            <a:r>
              <a:rPr lang="en-US" dirty="0">
                <a:latin typeface="Arimo" panose="020B0604020202020204" pitchFamily="34" charset="0"/>
                <a:ea typeface="Arimo" panose="020B0604020202020204" pitchFamily="34" charset="0"/>
                <a:cs typeface="Arimo" panose="020B0604020202020204" pitchFamily="34" charset="0"/>
              </a:rPr>
              <a:t>… and after the G20 added some regulation.</a:t>
            </a:r>
          </a:p>
        </p:txBody>
      </p:sp>
    </p:spTree>
    <p:extLst>
      <p:ext uri="{BB962C8B-B14F-4D97-AF65-F5344CB8AC3E}">
        <p14:creationId xmlns:p14="http://schemas.microsoft.com/office/powerpoint/2010/main" val="32768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28736" y="3932"/>
            <a:ext cx="13336252" cy="7533456"/>
          </a:xfrm>
        </p:spPr>
      </p:pic>
      <p:sp>
        <p:nvSpPr>
          <p:cNvPr id="3" name="Titel 2"/>
          <p:cNvSpPr>
            <a:spLocks noGrp="1"/>
          </p:cNvSpPr>
          <p:nvPr>
            <p:ph type="title"/>
          </p:nvPr>
        </p:nvSpPr>
        <p:spPr/>
        <p:txBody>
          <a:bodyPr/>
          <a:lstStyle/>
          <a:p>
            <a:r>
              <a:rPr lang="de-CH" dirty="0">
                <a:solidFill>
                  <a:schemeClr val="bg1"/>
                </a:solidFill>
              </a:rPr>
              <a:t>DYNAMIC EQUILIBRIA ARE MORE STABLE</a:t>
            </a:r>
            <a:endParaRPr lang="en-US" dirty="0">
              <a:solidFill>
                <a:schemeClr val="bg1"/>
              </a:solidFill>
            </a:endParaRPr>
          </a:p>
        </p:txBody>
      </p:sp>
      <p:sp>
        <p:nvSpPr>
          <p:cNvPr id="2" name="TextBox 1"/>
          <p:cNvSpPr txBox="1"/>
          <p:nvPr/>
        </p:nvSpPr>
        <p:spPr>
          <a:xfrm>
            <a:off x="157875" y="1052736"/>
            <a:ext cx="11587418" cy="1015663"/>
          </a:xfrm>
          <a:prstGeom prst="rect">
            <a:avLst/>
          </a:prstGeom>
          <a:noFill/>
        </p:spPr>
        <p:txBody>
          <a:bodyPr wrap="square" rtlCol="0">
            <a:spAutoFit/>
          </a:bodyPr>
          <a:lstStyle/>
          <a:p>
            <a:pPr marL="285750" indent="-285750">
              <a:buFont typeface="Arial" panose="020B0604020202020204" pitchFamily="34" charset="0"/>
              <a:buChar char="•"/>
            </a:pPr>
            <a:r>
              <a:rPr lang="de-CH" sz="2000" dirty="0">
                <a:solidFill>
                  <a:schemeClr val="bg1"/>
                </a:solidFill>
                <a:latin typeface="Arimo" panose="020B0604020202020204" pitchFamily="34" charset="0"/>
                <a:ea typeface="Arimo" panose="020B0604020202020204" pitchFamily="34" charset="0"/>
                <a:cs typeface="Arimo" panose="020B0604020202020204" pitchFamily="34" charset="0"/>
              </a:rPr>
              <a:t>The </a:t>
            </a:r>
            <a:r>
              <a:rPr lang="de-CH" sz="2000" dirty="0" err="1">
                <a:solidFill>
                  <a:schemeClr val="bg1"/>
                </a:solidFill>
                <a:latin typeface="Arimo" panose="020B0604020202020204" pitchFamily="34" charset="0"/>
                <a:ea typeface="Arimo" panose="020B0604020202020204" pitchFamily="34" charset="0"/>
                <a:cs typeface="Arimo" panose="020B0604020202020204" pitchFamily="34" charset="0"/>
              </a:rPr>
              <a:t>health</a:t>
            </a:r>
            <a:r>
              <a:rPr lang="de-CH" sz="2000" dirty="0">
                <a:solidFill>
                  <a:schemeClr val="bg1"/>
                </a:solidFill>
                <a:latin typeface="Arimo" panose="020B0604020202020204" pitchFamily="34" charset="0"/>
                <a:ea typeface="Arimo" panose="020B0604020202020204" pitchFamily="34" charset="0"/>
                <a:cs typeface="Arimo" panose="020B0604020202020204" pitchFamily="34" charset="0"/>
              </a:rPr>
              <a:t> </a:t>
            </a:r>
            <a:r>
              <a:rPr lang="de-CH" sz="2000" dirty="0" err="1">
                <a:solidFill>
                  <a:schemeClr val="bg1"/>
                </a:solidFill>
                <a:latin typeface="Arimo" panose="020B0604020202020204" pitchFamily="34" charset="0"/>
                <a:ea typeface="Arimo" panose="020B0604020202020204" pitchFamily="34" charset="0"/>
                <a:cs typeface="Arimo" panose="020B0604020202020204" pitchFamily="34" charset="0"/>
              </a:rPr>
              <a:t>of</a:t>
            </a:r>
            <a:r>
              <a:rPr lang="de-CH" sz="2000" dirty="0">
                <a:solidFill>
                  <a:schemeClr val="bg1"/>
                </a:solidFill>
                <a:latin typeface="Arimo" panose="020B0604020202020204" pitchFamily="34" charset="0"/>
                <a:ea typeface="Arimo" panose="020B0604020202020204" pitchFamily="34" charset="0"/>
                <a:cs typeface="Arimo" panose="020B0604020202020204" pitchFamily="34" charset="0"/>
              </a:rPr>
              <a:t> a </a:t>
            </a:r>
            <a:r>
              <a:rPr lang="de-CH" sz="2000" dirty="0" err="1">
                <a:solidFill>
                  <a:schemeClr val="bg1"/>
                </a:solidFill>
                <a:latin typeface="Arimo" panose="020B0604020202020204" pitchFamily="34" charset="0"/>
                <a:ea typeface="Arimo" panose="020B0604020202020204" pitchFamily="34" charset="0"/>
                <a:cs typeface="Arimo" panose="020B0604020202020204" pitchFamily="34" charset="0"/>
              </a:rPr>
              <a:t>forrest</a:t>
            </a:r>
            <a:r>
              <a:rPr lang="de-CH" sz="2000" dirty="0">
                <a:solidFill>
                  <a:schemeClr val="bg1"/>
                </a:solidFill>
                <a:latin typeface="Arimo" panose="020B0604020202020204" pitchFamily="34" charset="0"/>
                <a:ea typeface="Arimo" panose="020B0604020202020204" pitchFamily="34" charset="0"/>
                <a:cs typeface="Arimo" panose="020B0604020202020204" pitchFamily="34" charset="0"/>
              </a:rPr>
              <a:t> </a:t>
            </a:r>
            <a:r>
              <a:rPr lang="de-CH" sz="2000" dirty="0" err="1">
                <a:solidFill>
                  <a:schemeClr val="bg1"/>
                </a:solidFill>
                <a:latin typeface="Arimo" panose="020B0604020202020204" pitchFamily="34" charset="0"/>
                <a:ea typeface="Arimo" panose="020B0604020202020204" pitchFamily="34" charset="0"/>
                <a:cs typeface="Arimo" panose="020B0604020202020204" pitchFamily="34" charset="0"/>
              </a:rPr>
              <a:t>is</a:t>
            </a:r>
            <a:r>
              <a:rPr lang="de-CH" sz="2000" dirty="0">
                <a:solidFill>
                  <a:schemeClr val="bg1"/>
                </a:solidFill>
                <a:latin typeface="Arimo" panose="020B0604020202020204" pitchFamily="34" charset="0"/>
                <a:ea typeface="Arimo" panose="020B0604020202020204" pitchFamily="34" charset="0"/>
                <a:cs typeface="Arimo" panose="020B0604020202020204" pitchFamily="34" charset="0"/>
              </a:rPr>
              <a:t> </a:t>
            </a:r>
            <a:r>
              <a:rPr lang="de-CH" sz="2000" dirty="0" err="1">
                <a:solidFill>
                  <a:schemeClr val="bg1"/>
                </a:solidFill>
                <a:latin typeface="Arimo" panose="020B0604020202020204" pitchFamily="34" charset="0"/>
                <a:ea typeface="Arimo" panose="020B0604020202020204" pitchFamily="34" charset="0"/>
                <a:cs typeface="Arimo" panose="020B0604020202020204" pitchFamily="34" charset="0"/>
              </a:rPr>
              <a:t>determined</a:t>
            </a:r>
            <a:r>
              <a:rPr lang="de-CH" sz="2000" dirty="0">
                <a:solidFill>
                  <a:schemeClr val="bg1"/>
                </a:solidFill>
                <a:latin typeface="Arimo" panose="020B0604020202020204" pitchFamily="34" charset="0"/>
                <a:ea typeface="Arimo" panose="020B0604020202020204" pitchFamily="34" charset="0"/>
                <a:cs typeface="Arimo" panose="020B0604020202020204" pitchFamily="34" charset="0"/>
              </a:rPr>
              <a:t> </a:t>
            </a:r>
            <a:r>
              <a:rPr lang="de-CH" sz="2000" dirty="0" err="1">
                <a:solidFill>
                  <a:schemeClr val="bg1"/>
                </a:solidFill>
                <a:latin typeface="Arimo" panose="020B0604020202020204" pitchFamily="34" charset="0"/>
                <a:ea typeface="Arimo" panose="020B0604020202020204" pitchFamily="34" charset="0"/>
                <a:cs typeface="Arimo" panose="020B0604020202020204" pitchFamily="34" charset="0"/>
              </a:rPr>
              <a:t>by</a:t>
            </a:r>
            <a:r>
              <a:rPr lang="de-CH" sz="2000" dirty="0">
                <a:solidFill>
                  <a:schemeClr val="bg1"/>
                </a:solidFill>
                <a:latin typeface="Arimo" panose="020B0604020202020204" pitchFamily="34" charset="0"/>
                <a:ea typeface="Arimo" panose="020B0604020202020204" pitchFamily="34" charset="0"/>
                <a:cs typeface="Arimo" panose="020B0604020202020204" pitchFamily="34" charset="0"/>
              </a:rPr>
              <a:t> </a:t>
            </a:r>
            <a:r>
              <a:rPr lang="de-CH" sz="2000" dirty="0" err="1">
                <a:solidFill>
                  <a:schemeClr val="bg1"/>
                </a:solidFill>
                <a:latin typeface="Arimo" panose="020B0604020202020204" pitchFamily="34" charset="0"/>
                <a:ea typeface="Arimo" panose="020B0604020202020204" pitchFamily="34" charset="0"/>
                <a:cs typeface="Arimo" panose="020B0604020202020204" pitchFamily="34" charset="0"/>
              </a:rPr>
              <a:t>the</a:t>
            </a:r>
            <a:r>
              <a:rPr lang="de-CH" sz="2000" dirty="0">
                <a:solidFill>
                  <a:schemeClr val="bg1"/>
                </a:solidFill>
                <a:latin typeface="Arimo" panose="020B0604020202020204" pitchFamily="34" charset="0"/>
                <a:ea typeface="Arimo" panose="020B0604020202020204" pitchFamily="34" charset="0"/>
                <a:cs typeface="Arimo" panose="020B0604020202020204" pitchFamily="34" charset="0"/>
              </a:rPr>
              <a:t> </a:t>
            </a:r>
            <a:r>
              <a:rPr lang="de-CH" sz="2000" dirty="0" err="1">
                <a:solidFill>
                  <a:schemeClr val="bg1"/>
                </a:solidFill>
                <a:latin typeface="Arimo" panose="020B0604020202020204" pitchFamily="34" charset="0"/>
                <a:ea typeface="Arimo" panose="020B0604020202020204" pitchFamily="34" charset="0"/>
                <a:cs typeface="Arimo" panose="020B0604020202020204" pitchFamily="34" charset="0"/>
              </a:rPr>
              <a:t>young</a:t>
            </a:r>
            <a:r>
              <a:rPr lang="de-CH" sz="2000" dirty="0">
                <a:solidFill>
                  <a:schemeClr val="bg1"/>
                </a:solidFill>
                <a:latin typeface="Arimo" panose="020B0604020202020204" pitchFamily="34" charset="0"/>
                <a:ea typeface="Arimo" panose="020B0604020202020204" pitchFamily="34" charset="0"/>
                <a:cs typeface="Arimo" panose="020B0604020202020204" pitchFamily="34" charset="0"/>
              </a:rPr>
              <a:t> </a:t>
            </a:r>
            <a:r>
              <a:rPr lang="de-CH" sz="2000" dirty="0" err="1">
                <a:solidFill>
                  <a:schemeClr val="bg1"/>
                </a:solidFill>
                <a:latin typeface="Arimo" panose="020B0604020202020204" pitchFamily="34" charset="0"/>
                <a:ea typeface="Arimo" panose="020B0604020202020204" pitchFamily="34" charset="0"/>
                <a:cs typeface="Arimo" panose="020B0604020202020204" pitchFamily="34" charset="0"/>
              </a:rPr>
              <a:t>trees</a:t>
            </a:r>
            <a:endParaRPr lang="de-CH" sz="2000" dirty="0">
              <a:solidFill>
                <a:schemeClr val="bg1"/>
              </a:solidFill>
              <a:latin typeface="Arimo" panose="020B0604020202020204" pitchFamily="34" charset="0"/>
              <a:ea typeface="Arimo" panose="020B0604020202020204" pitchFamily="34" charset="0"/>
              <a:cs typeface="Arimo" panose="020B0604020202020204" pitchFamily="34" charset="0"/>
            </a:endParaRPr>
          </a:p>
          <a:p>
            <a:pPr marL="285750" indent="-285750">
              <a:buFont typeface="Arial" panose="020B0604020202020204" pitchFamily="34" charset="0"/>
              <a:buChar char="•"/>
            </a:pPr>
            <a:r>
              <a:rPr lang="de-CH" sz="2000" dirty="0">
                <a:solidFill>
                  <a:schemeClr val="bg1"/>
                </a:solidFill>
                <a:latin typeface="Arimo" panose="020B0604020202020204" pitchFamily="34" charset="0"/>
                <a:ea typeface="Arimo" panose="020B0604020202020204" pitchFamily="34" charset="0"/>
                <a:cs typeface="Arimo" panose="020B0604020202020204" pitchFamily="34" charset="0"/>
              </a:rPr>
              <a:t>Making </a:t>
            </a:r>
            <a:r>
              <a:rPr lang="de-CH" sz="2000" dirty="0" err="1">
                <a:solidFill>
                  <a:schemeClr val="bg1"/>
                </a:solidFill>
                <a:latin typeface="Arimo" panose="020B0604020202020204" pitchFamily="34" charset="0"/>
                <a:ea typeface="Arimo" panose="020B0604020202020204" pitchFamily="34" charset="0"/>
                <a:cs typeface="Arimo" panose="020B0604020202020204" pitchFamily="34" charset="0"/>
              </a:rPr>
              <a:t>old</a:t>
            </a:r>
            <a:r>
              <a:rPr lang="de-CH" sz="2000" dirty="0">
                <a:solidFill>
                  <a:schemeClr val="bg1"/>
                </a:solidFill>
                <a:latin typeface="Arimo" panose="020B0604020202020204" pitchFamily="34" charset="0"/>
                <a:ea typeface="Arimo" panose="020B0604020202020204" pitchFamily="34" charset="0"/>
                <a:cs typeface="Arimo" panose="020B0604020202020204" pitchFamily="34" charset="0"/>
              </a:rPr>
              <a:t> </a:t>
            </a:r>
            <a:r>
              <a:rPr lang="de-CH" sz="2000" dirty="0" err="1">
                <a:solidFill>
                  <a:schemeClr val="bg1"/>
                </a:solidFill>
                <a:latin typeface="Arimo" panose="020B0604020202020204" pitchFamily="34" charset="0"/>
                <a:ea typeface="Arimo" panose="020B0604020202020204" pitchFamily="34" charset="0"/>
                <a:cs typeface="Arimo" panose="020B0604020202020204" pitchFamily="34" charset="0"/>
              </a:rPr>
              <a:t>trees</a:t>
            </a:r>
            <a:r>
              <a:rPr lang="de-CH" sz="2000" dirty="0">
                <a:solidFill>
                  <a:schemeClr val="bg1"/>
                </a:solidFill>
                <a:latin typeface="Arimo" panose="020B0604020202020204" pitchFamily="34" charset="0"/>
                <a:ea typeface="Arimo" panose="020B0604020202020204" pitchFamily="34" charset="0"/>
                <a:cs typeface="Arimo" panose="020B0604020202020204" pitchFamily="34" charset="0"/>
              </a:rPr>
              <a:t> support </a:t>
            </a:r>
            <a:r>
              <a:rPr lang="de-CH" sz="2000" dirty="0" err="1">
                <a:solidFill>
                  <a:schemeClr val="bg1"/>
                </a:solidFill>
                <a:latin typeface="Arimo" panose="020B0604020202020204" pitchFamily="34" charset="0"/>
                <a:ea typeface="Arimo" panose="020B0604020202020204" pitchFamily="34" charset="0"/>
                <a:cs typeface="Arimo" panose="020B0604020202020204" pitchFamily="34" charset="0"/>
              </a:rPr>
              <a:t>each</a:t>
            </a:r>
            <a:r>
              <a:rPr lang="de-CH" sz="2000" dirty="0">
                <a:solidFill>
                  <a:schemeClr val="bg1"/>
                </a:solidFill>
                <a:latin typeface="Arimo" panose="020B0604020202020204" pitchFamily="34" charset="0"/>
                <a:ea typeface="Arimo" panose="020B0604020202020204" pitchFamily="34" charset="0"/>
                <a:cs typeface="Arimo" panose="020B0604020202020204" pitchFamily="34" charset="0"/>
              </a:rPr>
              <a:t> </a:t>
            </a:r>
            <a:r>
              <a:rPr lang="de-CH" sz="2000" dirty="0" err="1">
                <a:solidFill>
                  <a:schemeClr val="bg1"/>
                </a:solidFill>
                <a:latin typeface="Arimo" panose="020B0604020202020204" pitchFamily="34" charset="0"/>
                <a:ea typeface="Arimo" panose="020B0604020202020204" pitchFamily="34" charset="0"/>
                <a:cs typeface="Arimo" panose="020B0604020202020204" pitchFamily="34" charset="0"/>
              </a:rPr>
              <a:t>other</a:t>
            </a:r>
            <a:r>
              <a:rPr lang="de-CH" sz="2000" dirty="0">
                <a:solidFill>
                  <a:schemeClr val="bg1"/>
                </a:solidFill>
                <a:latin typeface="Arimo" panose="020B0604020202020204" pitchFamily="34" charset="0"/>
                <a:ea typeface="Arimo" panose="020B0604020202020204" pitchFamily="34" charset="0"/>
                <a:cs typeface="Arimo" panose="020B0604020202020204" pitchFamily="34" charset="0"/>
              </a:rPr>
              <a:t> </a:t>
            </a:r>
            <a:r>
              <a:rPr lang="de-CH" sz="2000" dirty="0" err="1">
                <a:solidFill>
                  <a:schemeClr val="bg1"/>
                </a:solidFill>
                <a:latin typeface="Arimo" panose="020B0604020202020204" pitchFamily="34" charset="0"/>
                <a:ea typeface="Arimo" panose="020B0604020202020204" pitchFamily="34" charset="0"/>
                <a:cs typeface="Arimo" panose="020B0604020202020204" pitchFamily="34" charset="0"/>
              </a:rPr>
              <a:t>makes</a:t>
            </a:r>
            <a:r>
              <a:rPr lang="de-CH" sz="2000" dirty="0">
                <a:solidFill>
                  <a:schemeClr val="bg1"/>
                </a:solidFill>
                <a:latin typeface="Arimo" panose="020B0604020202020204" pitchFamily="34" charset="0"/>
                <a:ea typeface="Arimo" panose="020B0604020202020204" pitchFamily="34" charset="0"/>
                <a:cs typeface="Arimo" panose="020B0604020202020204" pitchFamily="34" charset="0"/>
              </a:rPr>
              <a:t> </a:t>
            </a:r>
            <a:r>
              <a:rPr lang="de-CH" sz="2000" dirty="0" err="1">
                <a:solidFill>
                  <a:schemeClr val="bg1"/>
                </a:solidFill>
                <a:latin typeface="Arimo" panose="020B0604020202020204" pitchFamily="34" charset="0"/>
                <a:ea typeface="Arimo" panose="020B0604020202020204" pitchFamily="34" charset="0"/>
                <a:cs typeface="Arimo" panose="020B0604020202020204" pitchFamily="34" charset="0"/>
              </a:rPr>
              <a:t>the</a:t>
            </a:r>
            <a:r>
              <a:rPr lang="de-CH" sz="2000" dirty="0">
                <a:solidFill>
                  <a:schemeClr val="bg1"/>
                </a:solidFill>
                <a:latin typeface="Arimo" panose="020B0604020202020204" pitchFamily="34" charset="0"/>
                <a:ea typeface="Arimo" panose="020B0604020202020204" pitchFamily="34" charset="0"/>
                <a:cs typeface="Arimo" panose="020B0604020202020204" pitchFamily="34" charset="0"/>
              </a:rPr>
              <a:t> </a:t>
            </a:r>
            <a:r>
              <a:rPr lang="de-CH" sz="2000" dirty="0" err="1">
                <a:solidFill>
                  <a:schemeClr val="bg1"/>
                </a:solidFill>
                <a:latin typeface="Arimo" panose="020B0604020202020204" pitchFamily="34" charset="0"/>
                <a:ea typeface="Arimo" panose="020B0604020202020204" pitchFamily="34" charset="0"/>
                <a:cs typeface="Arimo" panose="020B0604020202020204" pitchFamily="34" charset="0"/>
              </a:rPr>
              <a:t>system</a:t>
            </a:r>
            <a:r>
              <a:rPr lang="de-CH" sz="2000" dirty="0">
                <a:solidFill>
                  <a:schemeClr val="bg1"/>
                </a:solidFill>
                <a:latin typeface="Arimo" panose="020B0604020202020204" pitchFamily="34" charset="0"/>
                <a:ea typeface="Arimo" panose="020B0604020202020204" pitchFamily="34" charset="0"/>
                <a:cs typeface="Arimo" panose="020B0604020202020204" pitchFamily="34" charset="0"/>
              </a:rPr>
              <a:t> </a:t>
            </a:r>
            <a:r>
              <a:rPr lang="de-CH" sz="2000" dirty="0" err="1">
                <a:solidFill>
                  <a:schemeClr val="bg1"/>
                </a:solidFill>
                <a:latin typeface="Arimo" panose="020B0604020202020204" pitchFamily="34" charset="0"/>
                <a:ea typeface="Arimo" panose="020B0604020202020204" pitchFamily="34" charset="0"/>
                <a:cs typeface="Arimo" panose="020B0604020202020204" pitchFamily="34" charset="0"/>
              </a:rPr>
              <a:t>as</a:t>
            </a:r>
            <a:r>
              <a:rPr lang="de-CH" sz="2000" dirty="0">
                <a:solidFill>
                  <a:schemeClr val="bg1"/>
                </a:solidFill>
                <a:latin typeface="Arimo" panose="020B0604020202020204" pitchFamily="34" charset="0"/>
                <a:ea typeface="Arimo" panose="020B0604020202020204" pitchFamily="34" charset="0"/>
                <a:cs typeface="Arimo" panose="020B0604020202020204" pitchFamily="34" charset="0"/>
              </a:rPr>
              <a:t> a </a:t>
            </a:r>
            <a:r>
              <a:rPr lang="de-CH" sz="2000" dirty="0" err="1">
                <a:solidFill>
                  <a:schemeClr val="bg1"/>
                </a:solidFill>
                <a:latin typeface="Arimo" panose="020B0604020202020204" pitchFamily="34" charset="0"/>
                <a:ea typeface="Arimo" panose="020B0604020202020204" pitchFamily="34" charset="0"/>
                <a:cs typeface="Arimo" panose="020B0604020202020204" pitchFamily="34" charset="0"/>
              </a:rPr>
              <a:t>whole</a:t>
            </a:r>
            <a:r>
              <a:rPr lang="de-CH" sz="2000" dirty="0">
                <a:solidFill>
                  <a:schemeClr val="bg1"/>
                </a:solidFill>
                <a:latin typeface="Arimo" panose="020B0604020202020204" pitchFamily="34" charset="0"/>
                <a:ea typeface="Arimo" panose="020B0604020202020204" pitchFamily="34" charset="0"/>
                <a:cs typeface="Arimo" panose="020B0604020202020204" pitchFamily="34" charset="0"/>
              </a:rPr>
              <a:t> </a:t>
            </a:r>
            <a:r>
              <a:rPr lang="de-CH" sz="2000" dirty="0" err="1">
                <a:solidFill>
                  <a:schemeClr val="bg1"/>
                </a:solidFill>
                <a:latin typeface="Arimo" panose="020B0604020202020204" pitchFamily="34" charset="0"/>
                <a:ea typeface="Arimo" panose="020B0604020202020204" pitchFamily="34" charset="0"/>
                <a:cs typeface="Arimo" panose="020B0604020202020204" pitchFamily="34" charset="0"/>
              </a:rPr>
              <a:t>more</a:t>
            </a:r>
            <a:r>
              <a:rPr lang="de-CH" sz="2000" dirty="0">
                <a:solidFill>
                  <a:schemeClr val="bg1"/>
                </a:solidFill>
                <a:latin typeface="Arimo" panose="020B0604020202020204" pitchFamily="34" charset="0"/>
                <a:ea typeface="Arimo" panose="020B0604020202020204" pitchFamily="34" charset="0"/>
                <a:cs typeface="Arimo" panose="020B0604020202020204" pitchFamily="34" charset="0"/>
              </a:rPr>
              <a:t> fragile</a:t>
            </a:r>
          </a:p>
          <a:p>
            <a:pPr marL="285750" indent="-285750">
              <a:buFont typeface="Arial" panose="020B0604020202020204" pitchFamily="34" charset="0"/>
              <a:buChar char="•"/>
            </a:pPr>
            <a:r>
              <a:rPr lang="de-CH" sz="2000" dirty="0" err="1">
                <a:solidFill>
                  <a:schemeClr val="bg1"/>
                </a:solidFill>
                <a:latin typeface="Arimo" panose="020B0604020202020204" pitchFamily="34" charset="0"/>
                <a:ea typeface="Arimo" panose="020B0604020202020204" pitchFamily="34" charset="0"/>
                <a:cs typeface="Arimo" panose="020B0604020202020204" pitchFamily="34" charset="0"/>
              </a:rPr>
              <a:t>Tree</a:t>
            </a:r>
            <a:r>
              <a:rPr lang="de-CH" sz="2000" dirty="0">
                <a:solidFill>
                  <a:schemeClr val="bg1"/>
                </a:solidFill>
                <a:latin typeface="Arimo" panose="020B0604020202020204" pitchFamily="34" charset="0"/>
                <a:ea typeface="Arimo" panose="020B0604020202020204" pitchFamily="34" charset="0"/>
                <a:cs typeface="Arimo" panose="020B0604020202020204" pitchFamily="34" charset="0"/>
              </a:rPr>
              <a:t> </a:t>
            </a:r>
            <a:r>
              <a:rPr lang="de-CH" sz="2000" dirty="0" err="1">
                <a:solidFill>
                  <a:schemeClr val="bg1"/>
                </a:solidFill>
                <a:latin typeface="Arimo" panose="020B0604020202020204" pitchFamily="34" charset="0"/>
                <a:ea typeface="Arimo" panose="020B0604020202020204" pitchFamily="34" charset="0"/>
                <a:cs typeface="Arimo" panose="020B0604020202020204" pitchFamily="34" charset="0"/>
              </a:rPr>
              <a:t>line</a:t>
            </a:r>
            <a:r>
              <a:rPr lang="de-CH" sz="2000" dirty="0">
                <a:solidFill>
                  <a:schemeClr val="bg1"/>
                </a:solidFill>
                <a:latin typeface="Arimo" panose="020B0604020202020204" pitchFamily="34" charset="0"/>
                <a:ea typeface="Arimo" panose="020B0604020202020204" pitchFamily="34" charset="0"/>
                <a:cs typeface="Arimo" panose="020B0604020202020204" pitchFamily="34" charset="0"/>
              </a:rPr>
              <a:t>: </a:t>
            </a:r>
            <a:r>
              <a:rPr lang="de-CH" sz="2000" dirty="0" err="1">
                <a:solidFill>
                  <a:schemeClr val="bg1"/>
                </a:solidFill>
                <a:latin typeface="Arimo" panose="020B0604020202020204" pitchFamily="34" charset="0"/>
                <a:ea typeface="Arimo" panose="020B0604020202020204" pitchFamily="34" charset="0"/>
                <a:cs typeface="Arimo" panose="020B0604020202020204" pitchFamily="34" charset="0"/>
              </a:rPr>
              <a:t>small</a:t>
            </a:r>
            <a:r>
              <a:rPr lang="de-CH" sz="2000" dirty="0">
                <a:solidFill>
                  <a:schemeClr val="bg1"/>
                </a:solidFill>
                <a:latin typeface="Arimo" panose="020B0604020202020204" pitchFamily="34" charset="0"/>
                <a:ea typeface="Arimo" panose="020B0604020202020204" pitchFamily="34" charset="0"/>
                <a:cs typeface="Arimo" panose="020B0604020202020204" pitchFamily="34" charset="0"/>
              </a:rPr>
              <a:t> </a:t>
            </a:r>
            <a:r>
              <a:rPr lang="de-CH" sz="2000" dirty="0" err="1">
                <a:solidFill>
                  <a:schemeClr val="bg1"/>
                </a:solidFill>
                <a:latin typeface="Arimo" panose="020B0604020202020204" pitchFamily="34" charset="0"/>
                <a:ea typeface="Arimo" panose="020B0604020202020204" pitchFamily="34" charset="0"/>
                <a:cs typeface="Arimo" panose="020B0604020202020204" pitchFamily="34" charset="0"/>
              </a:rPr>
              <a:t>incremental</a:t>
            </a:r>
            <a:r>
              <a:rPr lang="de-CH" sz="2000" dirty="0">
                <a:solidFill>
                  <a:schemeClr val="bg1"/>
                </a:solidFill>
                <a:latin typeface="Arimo" panose="020B0604020202020204" pitchFamily="34" charset="0"/>
                <a:ea typeface="Arimo" panose="020B0604020202020204" pitchFamily="34" charset="0"/>
                <a:cs typeface="Arimo" panose="020B0604020202020204" pitchFamily="34" charset="0"/>
              </a:rPr>
              <a:t> </a:t>
            </a:r>
            <a:r>
              <a:rPr lang="de-CH" sz="2000" dirty="0" err="1">
                <a:solidFill>
                  <a:schemeClr val="bg1"/>
                </a:solidFill>
                <a:latin typeface="Arimo" panose="020B0604020202020204" pitchFamily="34" charset="0"/>
                <a:ea typeface="Arimo" panose="020B0604020202020204" pitchFamily="34" charset="0"/>
                <a:cs typeface="Arimo" panose="020B0604020202020204" pitchFamily="34" charset="0"/>
              </a:rPr>
              <a:t>differences</a:t>
            </a:r>
            <a:r>
              <a:rPr lang="de-CH" sz="2000" dirty="0">
                <a:solidFill>
                  <a:schemeClr val="bg1"/>
                </a:solidFill>
                <a:latin typeface="Arimo" panose="020B0604020202020204" pitchFamily="34" charset="0"/>
                <a:ea typeface="Arimo" panose="020B0604020202020204" pitchFamily="34" charset="0"/>
                <a:cs typeface="Arimo" panose="020B0604020202020204" pitchFamily="34" charset="0"/>
              </a:rPr>
              <a:t> in </a:t>
            </a:r>
            <a:r>
              <a:rPr lang="de-CH" sz="2000" dirty="0" err="1">
                <a:solidFill>
                  <a:schemeClr val="bg1"/>
                </a:solidFill>
                <a:latin typeface="Arimo" panose="020B0604020202020204" pitchFamily="34" charset="0"/>
                <a:ea typeface="Arimo" panose="020B0604020202020204" pitchFamily="34" charset="0"/>
                <a:cs typeface="Arimo" panose="020B0604020202020204" pitchFamily="34" charset="0"/>
              </a:rPr>
              <a:t>the</a:t>
            </a:r>
            <a:r>
              <a:rPr lang="de-CH" sz="2000" dirty="0">
                <a:solidFill>
                  <a:schemeClr val="bg1"/>
                </a:solidFill>
                <a:latin typeface="Arimo" panose="020B0604020202020204" pitchFamily="34" charset="0"/>
                <a:ea typeface="Arimo" panose="020B0604020202020204" pitchFamily="34" charset="0"/>
                <a:cs typeface="Arimo" panose="020B0604020202020204" pitchFamily="34" charset="0"/>
              </a:rPr>
              <a:t> </a:t>
            </a:r>
            <a:r>
              <a:rPr lang="de-CH" sz="2000" dirty="0" err="1">
                <a:solidFill>
                  <a:schemeClr val="bg1"/>
                </a:solidFill>
                <a:latin typeface="Arimo" panose="020B0604020202020204" pitchFamily="34" charset="0"/>
                <a:ea typeface="Arimo" panose="020B0604020202020204" pitchFamily="34" charset="0"/>
                <a:cs typeface="Arimo" panose="020B0604020202020204" pitchFamily="34" charset="0"/>
              </a:rPr>
              <a:t>surrounding</a:t>
            </a:r>
            <a:r>
              <a:rPr lang="de-CH" sz="2000" dirty="0">
                <a:solidFill>
                  <a:schemeClr val="bg1"/>
                </a:solidFill>
                <a:latin typeface="Arimo" panose="020B0604020202020204" pitchFamily="34" charset="0"/>
                <a:ea typeface="Arimo" panose="020B0604020202020204" pitchFamily="34" charset="0"/>
                <a:cs typeface="Arimo" panose="020B0604020202020204" pitchFamily="34" charset="0"/>
              </a:rPr>
              <a:t> </a:t>
            </a:r>
            <a:r>
              <a:rPr lang="de-CH" sz="2000" dirty="0" err="1">
                <a:solidFill>
                  <a:schemeClr val="bg1"/>
                </a:solidFill>
                <a:latin typeface="Arimo" panose="020B0604020202020204" pitchFamily="34" charset="0"/>
                <a:ea typeface="Arimo" panose="020B0604020202020204" pitchFamily="34" charset="0"/>
                <a:cs typeface="Arimo" panose="020B0604020202020204" pitchFamily="34" charset="0"/>
              </a:rPr>
              <a:t>conditions</a:t>
            </a:r>
            <a:r>
              <a:rPr lang="de-CH" sz="2000" dirty="0">
                <a:solidFill>
                  <a:schemeClr val="bg1"/>
                </a:solidFill>
                <a:latin typeface="Arimo" panose="020B0604020202020204" pitchFamily="34" charset="0"/>
                <a:ea typeface="Arimo" panose="020B0604020202020204" pitchFamily="34" charset="0"/>
                <a:cs typeface="Arimo" panose="020B0604020202020204" pitchFamily="34" charset="0"/>
              </a:rPr>
              <a:t> </a:t>
            </a:r>
            <a:r>
              <a:rPr lang="de-CH" sz="2000" dirty="0" err="1">
                <a:solidFill>
                  <a:schemeClr val="bg1"/>
                </a:solidFill>
                <a:latin typeface="Arimo" panose="020B0604020202020204" pitchFamily="34" charset="0"/>
                <a:ea typeface="Arimo" panose="020B0604020202020204" pitchFamily="34" charset="0"/>
                <a:cs typeface="Arimo" panose="020B0604020202020204" pitchFamily="34" charset="0"/>
              </a:rPr>
              <a:t>can</a:t>
            </a:r>
            <a:r>
              <a:rPr lang="de-CH" sz="2000" dirty="0">
                <a:solidFill>
                  <a:schemeClr val="bg1"/>
                </a:solidFill>
                <a:latin typeface="Arimo" panose="020B0604020202020204" pitchFamily="34" charset="0"/>
                <a:ea typeface="Arimo" panose="020B0604020202020204" pitchFamily="34" charset="0"/>
                <a:cs typeface="Arimo" panose="020B0604020202020204" pitchFamily="34" charset="0"/>
              </a:rPr>
              <a:t> </a:t>
            </a:r>
            <a:r>
              <a:rPr lang="de-CH" sz="2000" dirty="0" err="1">
                <a:solidFill>
                  <a:schemeClr val="bg1"/>
                </a:solidFill>
                <a:latin typeface="Arimo" panose="020B0604020202020204" pitchFamily="34" charset="0"/>
                <a:ea typeface="Arimo" panose="020B0604020202020204" pitchFamily="34" charset="0"/>
                <a:cs typeface="Arimo" panose="020B0604020202020204" pitchFamily="34" charset="0"/>
              </a:rPr>
              <a:t>have</a:t>
            </a:r>
            <a:r>
              <a:rPr lang="de-CH" sz="2000" dirty="0">
                <a:solidFill>
                  <a:schemeClr val="bg1"/>
                </a:solidFill>
                <a:latin typeface="Arimo" panose="020B0604020202020204" pitchFamily="34" charset="0"/>
                <a:ea typeface="Arimo" panose="020B0604020202020204" pitchFamily="34" charset="0"/>
                <a:cs typeface="Arimo" panose="020B0604020202020204" pitchFamily="34" charset="0"/>
              </a:rPr>
              <a:t> a </a:t>
            </a:r>
            <a:r>
              <a:rPr lang="de-CH" sz="2000" dirty="0" err="1">
                <a:solidFill>
                  <a:schemeClr val="bg1"/>
                </a:solidFill>
                <a:latin typeface="Arimo" panose="020B0604020202020204" pitchFamily="34" charset="0"/>
                <a:ea typeface="Arimo" panose="020B0604020202020204" pitchFamily="34" charset="0"/>
                <a:cs typeface="Arimo" panose="020B0604020202020204" pitchFamily="34" charset="0"/>
              </a:rPr>
              <a:t>huge</a:t>
            </a:r>
            <a:r>
              <a:rPr lang="de-CH" sz="2000" dirty="0">
                <a:solidFill>
                  <a:schemeClr val="bg1"/>
                </a:solidFill>
                <a:latin typeface="Arimo" panose="020B0604020202020204" pitchFamily="34" charset="0"/>
                <a:ea typeface="Arimo" panose="020B0604020202020204" pitchFamily="34" charset="0"/>
                <a:cs typeface="Arimo" panose="020B0604020202020204" pitchFamily="34" charset="0"/>
              </a:rPr>
              <a:t> </a:t>
            </a:r>
            <a:r>
              <a:rPr lang="de-CH" sz="2000" dirty="0" err="1">
                <a:solidFill>
                  <a:schemeClr val="bg1"/>
                </a:solidFill>
                <a:latin typeface="Arimo" panose="020B0604020202020204" pitchFamily="34" charset="0"/>
                <a:ea typeface="Arimo" panose="020B0604020202020204" pitchFamily="34" charset="0"/>
                <a:cs typeface="Arimo" panose="020B0604020202020204" pitchFamily="34" charset="0"/>
              </a:rPr>
              <a:t>impact</a:t>
            </a:r>
            <a:endParaRPr lang="de-CH" sz="2000" dirty="0">
              <a:solidFill>
                <a:schemeClr val="bg1"/>
              </a:solidFill>
              <a:latin typeface="Arimo" panose="020B0604020202020204" pitchFamily="34" charset="0"/>
              <a:ea typeface="Arimo" panose="020B0604020202020204" pitchFamily="34" charset="0"/>
              <a:cs typeface="Arimo" panose="020B0604020202020204" pitchFamily="34" charset="0"/>
            </a:endParaRPr>
          </a:p>
        </p:txBody>
      </p:sp>
    </p:spTree>
    <p:extLst>
      <p:ext uri="{BB962C8B-B14F-4D97-AF65-F5344CB8AC3E}">
        <p14:creationId xmlns:p14="http://schemas.microsoft.com/office/powerpoint/2010/main" val="39107713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1330</Words>
  <Application>Microsoft Office PowerPoint</Application>
  <PresentationFormat>Widescreen</PresentationFormat>
  <Paragraphs>179</Paragraphs>
  <Slides>28</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Arimo</vt:lpstr>
      <vt:lpstr>Calibri</vt:lpstr>
      <vt:lpstr>Consolas</vt:lpstr>
      <vt:lpstr>Eurostar Black Extended</vt:lpstr>
      <vt:lpstr>Gill Sans</vt:lpstr>
      <vt:lpstr>Wingdings</vt:lpstr>
      <vt:lpstr>Office Theme</vt:lpstr>
      <vt:lpstr>THE INTERNET OF FINANCE</vt:lpstr>
      <vt:lpstr>OVERVIEW</vt:lpstr>
      <vt:lpstr>INNOVATION MAP</vt:lpstr>
      <vt:lpstr>ZERO MARGINAL COST SOCIETY</vt:lpstr>
      <vt:lpstr>THE LAWS OF THE DIGITAL AGE</vt:lpstr>
      <vt:lpstr>PowerPoint Presentation</vt:lpstr>
      <vt:lpstr>RISK: RISK-AVERSION</vt:lpstr>
      <vt:lpstr>TODAY’S FINANCIAL SYSTEM (ACCORDING TO THE G20)</vt:lpstr>
      <vt:lpstr>DYNAMIC EQUILIBRIA ARE MORE STABLE</vt:lpstr>
      <vt:lpstr>PowerPoint Presentation</vt:lpstr>
      <vt:lpstr>CYPHERPUNKS</vt:lpstr>
      <vt:lpstr>WHAT IS BITCOIN?</vt:lpstr>
      <vt:lpstr>HOW DOES THE BLOCKCHAIN WORK?</vt:lpstr>
      <vt:lpstr>SCI-HUB</vt:lpstr>
      <vt:lpstr>RANDOM DARKNET SHOPPER</vt:lpstr>
      <vt:lpstr>BITCOIN EXCHANGE RATE</vt:lpstr>
      <vt:lpstr>COINMARKETCAP.COM</vt:lpstr>
      <vt:lpstr>ECOSYSTEM</vt:lpstr>
      <vt:lpstr>INITIAL COIN OFFERINGS</vt:lpstr>
      <vt:lpstr>INITIAL COIN OFFERINGS</vt:lpstr>
      <vt:lpstr>PowerPoint Presentation</vt:lpstr>
      <vt:lpstr>EXAMPLE: ROULETH</vt:lpstr>
      <vt:lpstr>SELF-EXECUTING CONTRACTS</vt:lpstr>
      <vt:lpstr>EXAMPLE: SHARES ON THE BLOCKCHAIN</vt:lpstr>
      <vt:lpstr>BANCOR: THE VALUE OF LIQUIDITY</vt:lpstr>
      <vt:lpstr>USE CASE: REFIND.COM</vt:lpstr>
      <vt:lpstr>INVESTMENT IDEAS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Raphael Voellmy</dc:creator>
  <cp:lastModifiedBy>Luzius Meisser</cp:lastModifiedBy>
  <cp:revision>528</cp:revision>
  <cp:lastPrinted>2017-09-28T13:27:06Z</cp:lastPrinted>
  <dcterms:created xsi:type="dcterms:W3CDTF">2013-07-16T07:22:30Z</dcterms:created>
  <dcterms:modified xsi:type="dcterms:W3CDTF">2017-11-07T13:13:09Z</dcterms:modified>
</cp:coreProperties>
</file>